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7"/>
  </p:notesMasterIdLst>
  <p:sldIdLst>
    <p:sldId id="257" r:id="rId2"/>
    <p:sldId id="275" r:id="rId3"/>
    <p:sldId id="260" r:id="rId4"/>
    <p:sldId id="296" r:id="rId5"/>
    <p:sldId id="276" r:id="rId6"/>
    <p:sldId id="261" r:id="rId7"/>
    <p:sldId id="262" r:id="rId8"/>
    <p:sldId id="263" r:id="rId9"/>
    <p:sldId id="264" r:id="rId10"/>
    <p:sldId id="295" r:id="rId11"/>
    <p:sldId id="266" r:id="rId12"/>
    <p:sldId id="270" r:id="rId13"/>
    <p:sldId id="269" r:id="rId14"/>
    <p:sldId id="293" r:id="rId15"/>
    <p:sldId id="271" r:id="rId16"/>
    <p:sldId id="277" r:id="rId17"/>
    <p:sldId id="278" r:id="rId18"/>
    <p:sldId id="279" r:id="rId19"/>
    <p:sldId id="283" r:id="rId20"/>
    <p:sldId id="282" r:id="rId21"/>
    <p:sldId id="281" r:id="rId22"/>
    <p:sldId id="280" r:id="rId23"/>
    <p:sldId id="285" r:id="rId24"/>
    <p:sldId id="284" r:id="rId25"/>
    <p:sldId id="290" r:id="rId26"/>
    <p:sldId id="289" r:id="rId27"/>
    <p:sldId id="288" r:id="rId28"/>
    <p:sldId id="291" r:id="rId29"/>
    <p:sldId id="287" r:id="rId30"/>
    <p:sldId id="286" r:id="rId31"/>
    <p:sldId id="272" r:id="rId32"/>
    <p:sldId id="273" r:id="rId33"/>
    <p:sldId id="294" r:id="rId34"/>
    <p:sldId id="292" r:id="rId35"/>
    <p:sldId id="27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p:scale>
          <a:sx n="75" d="100"/>
          <a:sy n="75" d="100"/>
        </p:scale>
        <p:origin x="-1230"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filesrv\EAIM\KKTC%20MECL&#304;S%20MAL&#304;YE%20PLAN%20B&#220;T&#199;E%20KOM&#304;TES&#304;%20SUNUMLARI\2019%20N&#304;sanda%20yap&#305;lan%20dosya%20g&#252;ncellemesi\Ekonomik%20B&#252;y&#252;me%20(%202000%20y&#305;l&#305;%20itibariy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uaya\Documents\ECOSO\World%20Bank\Components\Economic%20Sustainability\Macroeconomic%20Monitoring%20Note\Macro20-21\110321%20Charts\New%20charts%20March2021_for%20formatt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uaya\Documents\ECOSO\World%20Bank\Components\Economic%20Sustainability\Macroeconomic%20Monitoring%20Note\Macro20-21\110321%20Charts\New%20charts%20March2021_for%20formatting.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file:///\\filesrv\EAIM\KKTC%20MECL&#304;S%20MAL&#304;YE%20PLAN%20B&#220;T&#199;E%20KOM&#304;TES&#304;%20SUNUMLARI\2019%20N&#304;sanda%20yap&#305;lan%20dosya%20g&#252;ncellemesi\&#304;thalat%20&#304;hraca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6990124435883"/>
          <c:y val="0.13804204662199301"/>
          <c:w val="0.81935509859828681"/>
          <c:h val="0.71876176207581277"/>
        </c:manualLayout>
      </c:layout>
      <c:barChart>
        <c:barDir val="col"/>
        <c:grouping val="clustered"/>
        <c:varyColors val="0"/>
        <c:ser>
          <c:idx val="1"/>
          <c:order val="1"/>
          <c:tx>
            <c:strRef>
              <c:f>'GSYİH Gelişim'!$E$1</c:f>
              <c:strCache>
                <c:ptCount val="1"/>
                <c:pt idx="0">
                  <c:v>Fert Başına GSMH ($)</c:v>
                </c:pt>
              </c:strCache>
            </c:strRef>
          </c:tx>
          <c:spPr>
            <a:solidFill>
              <a:srgbClr val="0070C0"/>
            </a:solidFill>
            <a:ln>
              <a:solidFill>
                <a:srgbClr val="0070C0"/>
              </a:solidFill>
            </a:ln>
            <a:effectLst/>
          </c:spPr>
          <c:invertIfNegative val="0"/>
          <c:dLbls>
            <c:dLbl>
              <c:idx val="10"/>
              <c:layout>
                <c:manualLayout>
                  <c:x val="0"/>
                  <c:y val="9.3240070421949251E-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1974420463630271E-3"/>
                  <c:y val="-2.7972021126584805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5987210231814548E-3"/>
                  <c:y val="2.4864018779186467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0"/>
                  <c:y val="-2.7972021126584774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4.9200485651407977E-3"/>
                  <c:y val="3.1080023473983084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8.2000809419013297E-3"/>
                  <c:y val="-5.2836039905771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'GSYİH Gelişim'!$A$2:$A$22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'GSYİH Gelişim'!$E$2:$E$22</c:f>
              <c:numCache>
                <c:formatCode>#,##0</c:formatCode>
                <c:ptCount val="21"/>
                <c:pt idx="0">
                  <c:v>4978</c:v>
                </c:pt>
                <c:pt idx="1">
                  <c:v>4303</c:v>
                </c:pt>
                <c:pt idx="2">
                  <c:v>4409</c:v>
                </c:pt>
                <c:pt idx="3">
                  <c:v>5949</c:v>
                </c:pt>
                <c:pt idx="4">
                  <c:v>8095</c:v>
                </c:pt>
                <c:pt idx="5">
                  <c:v>10567</c:v>
                </c:pt>
                <c:pt idx="6">
                  <c:v>11837</c:v>
                </c:pt>
                <c:pt idx="7">
                  <c:v>14765</c:v>
                </c:pt>
                <c:pt idx="8">
                  <c:v>16158</c:v>
                </c:pt>
                <c:pt idx="9">
                  <c:v>13930</c:v>
                </c:pt>
                <c:pt idx="10">
                  <c:v>14703</c:v>
                </c:pt>
                <c:pt idx="11">
                  <c:v>15403</c:v>
                </c:pt>
                <c:pt idx="12">
                  <c:v>15037.9</c:v>
                </c:pt>
                <c:pt idx="13">
                  <c:v>15301.6</c:v>
                </c:pt>
                <c:pt idx="14">
                  <c:v>15109</c:v>
                </c:pt>
                <c:pt idx="15">
                  <c:v>13721</c:v>
                </c:pt>
                <c:pt idx="16">
                  <c:v>13902</c:v>
                </c:pt>
                <c:pt idx="17">
                  <c:v>14187</c:v>
                </c:pt>
                <c:pt idx="18">
                  <c:v>13277</c:v>
                </c:pt>
                <c:pt idx="19">
                  <c:v>12649</c:v>
                </c:pt>
                <c:pt idx="20">
                  <c:v>13211</c:v>
                </c:pt>
              </c:numCache>
            </c:numRef>
          </c:val>
        </c:ser>
        <c:dLbls>
          <c:showLegendKey val="0"/>
          <c:showVal val="0"/>
          <c:showCatName val="0"/>
          <c:showSerName val="0"/>
          <c:showPercent val="0"/>
          <c:showBubbleSize val="0"/>
        </c:dLbls>
        <c:gapWidth val="150"/>
        <c:axId val="205939072"/>
        <c:axId val="205249152"/>
      </c:barChart>
      <c:lineChart>
        <c:grouping val="standard"/>
        <c:varyColors val="0"/>
        <c:ser>
          <c:idx val="2"/>
          <c:order val="0"/>
          <c:tx>
            <c:strRef>
              <c:f>'GSYİH Gelişim'!$D$1</c:f>
              <c:strCache>
                <c:ptCount val="1"/>
                <c:pt idx="0">
                  <c:v>GSYİH Reel Büyüme Oranı (%) (Sağ Eksen)</c:v>
                </c:pt>
              </c:strCache>
            </c:strRef>
          </c:tx>
          <c:spPr>
            <a:ln w="28575" cap="rnd">
              <a:solidFill>
                <a:srgbClr val="C00000"/>
              </a:solidFill>
              <a:round/>
            </a:ln>
            <a:effectLst/>
          </c:spPr>
          <c:marker>
            <c:symbol val="none"/>
          </c:marker>
          <c:dLbls>
            <c:dLbl>
              <c:idx val="19"/>
              <c:layout>
                <c:manualLayout>
                  <c:x val="-1.4599115753400013E-3"/>
                  <c:y val="9.1043320610366685E-3"/>
                </c:manualLayout>
              </c:layout>
              <c:showLegendKey val="0"/>
              <c:showVal val="1"/>
              <c:showCatName val="0"/>
              <c:showSerName val="0"/>
              <c:showPercent val="0"/>
              <c:showBubbleSize val="0"/>
              <c:extLst>
                <c:ext xmlns:c15="http://schemas.microsoft.com/office/drawing/2012/chart" uri="{CE6537A1-D6FC-4f65-9D91-7224C49458BB}"/>
              </c:extLst>
            </c:dLbl>
            <c:dLbl>
              <c:idx val="20"/>
              <c:layout>
                <c:manualLayout>
                  <c:x val="-1.4421577223174135E-2"/>
                  <c:y val="-3.0347766284922035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'GSYİH Gelişim'!$A$2:$A$20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'GSYİH Gelişim'!$D$2:$D$22</c:f>
              <c:numCache>
                <c:formatCode>0.00</c:formatCode>
                <c:ptCount val="21"/>
                <c:pt idx="1">
                  <c:v>-5.4</c:v>
                </c:pt>
                <c:pt idx="2">
                  <c:v>6.2</c:v>
                </c:pt>
                <c:pt idx="3">
                  <c:v>10.6</c:v>
                </c:pt>
                <c:pt idx="4">
                  <c:v>14.2</c:v>
                </c:pt>
                <c:pt idx="5">
                  <c:v>13.8</c:v>
                </c:pt>
                <c:pt idx="6">
                  <c:v>12.7</c:v>
                </c:pt>
                <c:pt idx="7">
                  <c:v>2.8</c:v>
                </c:pt>
                <c:pt idx="8">
                  <c:v>-2.9</c:v>
                </c:pt>
                <c:pt idx="9">
                  <c:v>-5.5</c:v>
                </c:pt>
                <c:pt idx="10">
                  <c:v>3.7</c:v>
                </c:pt>
                <c:pt idx="11">
                  <c:v>3.9</c:v>
                </c:pt>
                <c:pt idx="12">
                  <c:v>1.8</c:v>
                </c:pt>
                <c:pt idx="13">
                  <c:v>1.1000000000000001</c:v>
                </c:pt>
                <c:pt idx="14">
                  <c:v>4.8</c:v>
                </c:pt>
                <c:pt idx="15">
                  <c:v>4</c:v>
                </c:pt>
                <c:pt idx="16">
                  <c:v>3.6</c:v>
                </c:pt>
                <c:pt idx="17">
                  <c:v>5.4</c:v>
                </c:pt>
                <c:pt idx="18">
                  <c:v>1.3</c:v>
                </c:pt>
                <c:pt idx="19">
                  <c:v>1.9</c:v>
                </c:pt>
                <c:pt idx="20">
                  <c:v>2.5</c:v>
                </c:pt>
              </c:numCache>
            </c:numRef>
          </c:val>
          <c:smooth val="0"/>
        </c:ser>
        <c:dLbls>
          <c:showLegendKey val="0"/>
          <c:showVal val="0"/>
          <c:showCatName val="0"/>
          <c:showSerName val="0"/>
          <c:showPercent val="0"/>
          <c:showBubbleSize val="0"/>
        </c:dLbls>
        <c:marker val="1"/>
        <c:smooth val="0"/>
        <c:axId val="205942144"/>
        <c:axId val="205940608"/>
      </c:lineChart>
      <c:valAx>
        <c:axId val="205249152"/>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939072"/>
        <c:crosses val="max"/>
        <c:crossBetween val="between"/>
      </c:valAx>
      <c:catAx>
        <c:axId val="20593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249152"/>
        <c:crosses val="autoZero"/>
        <c:auto val="1"/>
        <c:lblAlgn val="ctr"/>
        <c:lblOffset val="100"/>
        <c:noMultiLvlLbl val="0"/>
      </c:catAx>
      <c:valAx>
        <c:axId val="20594060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942144"/>
        <c:crosses val="autoZero"/>
        <c:crossBetween val="between"/>
      </c:valAx>
      <c:catAx>
        <c:axId val="205942144"/>
        <c:scaling>
          <c:orientation val="minMax"/>
        </c:scaling>
        <c:delete val="1"/>
        <c:axPos val="b"/>
        <c:numFmt formatCode="General" sourceLinked="1"/>
        <c:majorTickMark val="none"/>
        <c:minorTickMark val="none"/>
        <c:tickLblPos val="nextTo"/>
        <c:crossAx val="205940608"/>
        <c:crosses val="autoZero"/>
        <c:auto val="0"/>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93328126110999"/>
          <c:y val="0.13709908577673199"/>
          <c:w val="0.88727442096271103"/>
          <c:h val="0.77224002442523898"/>
        </c:manualLayout>
      </c:layout>
      <c:barChart>
        <c:barDir val="col"/>
        <c:grouping val="clustered"/>
        <c:varyColors val="0"/>
        <c:ser>
          <c:idx val="18"/>
          <c:order val="0"/>
          <c:tx>
            <c:strRef>
              <c:f>'1.3 and 1.5 updated'!$AQ$163</c:f>
              <c:strCache>
                <c:ptCount val="1"/>
                <c:pt idx="0">
                  <c:v>2018</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 and 1.5 updated'!$X$164:$X$165,'1.3 and 1.5 updated'!$X$169:$X$171)</c:f>
              <c:strCache>
                <c:ptCount val="4"/>
                <c:pt idx="0">
                  <c:v>KT ekonomisi</c:v>
                </c:pt>
                <c:pt idx="1">
                  <c:v>KR ekonomisi  </c:v>
                </c:pt>
                <c:pt idx="2">
                  <c:v>Türkiye</c:v>
                </c:pt>
                <c:pt idx="3">
                  <c:v>AB</c:v>
                </c:pt>
              </c:strCache>
              <c:extLst xmlns:c16r2="http://schemas.microsoft.com/office/drawing/2015/06/chart"/>
            </c:strRef>
          </c:cat>
          <c:val>
            <c:numRef>
              <c:f>('1.3 and 1.5 updated'!$AQ$164:$AQ$165,'1.3 and 1.5 updated'!$AQ$169:$AQ$171)</c:f>
              <c:numCache>
                <c:formatCode>0.0</c:formatCode>
                <c:ptCount val="5"/>
                <c:pt idx="0">
                  <c:v>1.3371888202347026</c:v>
                </c:pt>
                <c:pt idx="1">
                  <c:v>5.2</c:v>
                </c:pt>
                <c:pt idx="2">
                  <c:v>3</c:v>
                </c:pt>
                <c:pt idx="3">
                  <c:v>2.1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B22B-432D-A8FB-A8A380154984}"/>
            </c:ext>
          </c:extLst>
        </c:ser>
        <c:ser>
          <c:idx val="19"/>
          <c:order val="1"/>
          <c:tx>
            <c:strRef>
              <c:f>'1.3 and 1.5 updated'!$AR$163</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 and 1.5 updated'!$X$164:$X$165,'1.3 and 1.5 updated'!$X$169:$X$171)</c:f>
              <c:strCache>
                <c:ptCount val="4"/>
                <c:pt idx="0">
                  <c:v>KT ekonomisi</c:v>
                </c:pt>
                <c:pt idx="1">
                  <c:v>KR ekonomisi  </c:v>
                </c:pt>
                <c:pt idx="2">
                  <c:v>Türkiye</c:v>
                </c:pt>
                <c:pt idx="3">
                  <c:v>AB</c:v>
                </c:pt>
              </c:strCache>
              <c:extLst xmlns:c16r2="http://schemas.microsoft.com/office/drawing/2015/06/chart"/>
            </c:strRef>
          </c:cat>
          <c:val>
            <c:numRef>
              <c:f>('1.3 and 1.5 updated'!$AR$164:$AR$165,'1.3 and 1.5 updated'!$AR$169:$AR$171)</c:f>
              <c:numCache>
                <c:formatCode>0.0</c:formatCode>
                <c:ptCount val="5"/>
                <c:pt idx="0">
                  <c:v>0.19761880194615333</c:v>
                </c:pt>
                <c:pt idx="1">
                  <c:v>3.1</c:v>
                </c:pt>
                <c:pt idx="2">
                  <c:v>0.9</c:v>
                </c:pt>
                <c:pt idx="3">
                  <c:v>1.5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B22B-432D-A8FB-A8A380154984}"/>
            </c:ext>
          </c:extLst>
        </c:ser>
        <c:ser>
          <c:idx val="20"/>
          <c:order val="2"/>
          <c:tx>
            <c:strRef>
              <c:f>'1.3 and 1.5 updated'!$AS$163</c:f>
              <c:strCache>
                <c:ptCount val="1"/>
                <c:pt idx="0">
                  <c:v>2020gt</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 and 1.5 updated'!$X$164:$X$165,'1.3 and 1.5 updated'!$X$169:$X$171)</c:f>
              <c:strCache>
                <c:ptCount val="4"/>
                <c:pt idx="0">
                  <c:v>KT ekonomisi</c:v>
                </c:pt>
                <c:pt idx="1">
                  <c:v>KR ekonomisi  </c:v>
                </c:pt>
                <c:pt idx="2">
                  <c:v>Türkiye</c:v>
                </c:pt>
                <c:pt idx="3">
                  <c:v>AB</c:v>
                </c:pt>
              </c:strCache>
              <c:extLst xmlns:c16r2="http://schemas.microsoft.com/office/drawing/2015/06/chart"/>
            </c:strRef>
          </c:cat>
          <c:val>
            <c:numRef>
              <c:f>('1.3 and 1.5 updated'!$AS$164:$AS$165,'1.3 and 1.5 updated'!$AS$169:$AS$171)</c:f>
              <c:numCache>
                <c:formatCode>0.0</c:formatCode>
                <c:ptCount val="5"/>
                <c:pt idx="0">
                  <c:v>-13.754949979826275</c:v>
                </c:pt>
                <c:pt idx="1">
                  <c:v>-6.2</c:v>
                </c:pt>
                <c:pt idx="2">
                  <c:v>0.5</c:v>
                </c:pt>
                <c:pt idx="3">
                  <c:v>-7.4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B22B-432D-A8FB-A8A380154984}"/>
            </c:ext>
          </c:extLst>
        </c:ser>
        <c:ser>
          <c:idx val="21"/>
          <c:order val="3"/>
          <c:tx>
            <c:strRef>
              <c:f>'1.3 and 1.5 updated'!$AT$163</c:f>
              <c:strCache>
                <c:ptCount val="1"/>
                <c:pt idx="0">
                  <c:v>2021t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 and 1.5 updated'!$X$164:$X$165,'1.3 and 1.5 updated'!$X$169:$X$171)</c:f>
              <c:strCache>
                <c:ptCount val="4"/>
                <c:pt idx="0">
                  <c:v>KT ekonomisi</c:v>
                </c:pt>
                <c:pt idx="1">
                  <c:v>KR ekonomisi  </c:v>
                </c:pt>
                <c:pt idx="2">
                  <c:v>Türkiye</c:v>
                </c:pt>
                <c:pt idx="3">
                  <c:v>AB</c:v>
                </c:pt>
              </c:strCache>
              <c:extLst xmlns:c16r2="http://schemas.microsoft.com/office/drawing/2015/06/chart"/>
            </c:strRef>
          </c:cat>
          <c:val>
            <c:numRef>
              <c:f>('1.3 and 1.5 updated'!$AT$164:$AT$165,'1.3 and 1.5 updated'!$AT$169:$AT$171)</c:f>
              <c:numCache>
                <c:formatCode>0.0</c:formatCode>
                <c:ptCount val="5"/>
                <c:pt idx="0">
                  <c:v>3.6940452174796286</c:v>
                </c:pt>
                <c:pt idx="1">
                  <c:v>3.7</c:v>
                </c:pt>
                <c:pt idx="2">
                  <c:v>4.5</c:v>
                </c:pt>
                <c:pt idx="3">
                  <c:v>4.0999999999999996</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B22B-432D-A8FB-A8A380154984}"/>
            </c:ext>
          </c:extLst>
        </c:ser>
        <c:dLbls>
          <c:dLblPos val="outEnd"/>
          <c:showLegendKey val="0"/>
          <c:showVal val="1"/>
          <c:showCatName val="0"/>
          <c:showSerName val="0"/>
          <c:showPercent val="0"/>
          <c:showBubbleSize val="0"/>
        </c:dLbls>
        <c:gapWidth val="120"/>
        <c:axId val="210216832"/>
        <c:axId val="233911424"/>
        <c:extLst xmlns:c16r2="http://schemas.microsoft.com/office/drawing/2015/06/chart">
          <c:ext xmlns:c15="http://schemas.microsoft.com/office/drawing/2012/chart" uri="{02D57815-91ED-43cb-92C2-25804820EDAC}">
            <c15:filteredBarSeries>
              <c15:ser>
                <c:idx val="0"/>
                <c:order val="0"/>
                <c:tx>
                  <c:strRef>
                    <c:extLst>
                      <c:ext uri="{02D57815-91ED-43cb-92C2-25804820EDAC}">
                        <c15:formulaRef>
                          <c15:sqref>'1.3 and 1.5 updated'!$Y$163</c15:sqref>
                        </c15:formulaRef>
                      </c:ext>
                    </c:extLst>
                    <c:strCache>
                      <c:ptCount val="1"/>
                      <c:pt idx="0">
                        <c:v>2000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c:ext uri="{02D57815-91ED-43cb-92C2-25804820EDAC}">
                        <c15:formulaRef>
                          <c15:sqref>('1.3 and 1.5 updated'!$Y$164:$Y$165,'1.3 and 1.5 updated'!$Y$169:$Y$171)</c15:sqref>
                        </c15:formulaRef>
                      </c:ext>
                    </c:extLst>
                    <c:numCache>
                      <c:formatCode>0.0</c:formatCode>
                      <c:ptCount val="5"/>
                      <c:pt idx="0">
                        <c:v>4.770410144334658E-2</c:v>
                      </c:pt>
                      <c:pt idx="1">
                        <c:v>6</c:v>
                      </c:pt>
                      <c:pt idx="2">
                        <c:v>6.6</c:v>
                      </c:pt>
                      <c:pt idx="3">
                        <c:v>3.8</c:v>
                      </c:pt>
                    </c:numCache>
                  </c:numRef>
                </c:val>
                <c:extLst>
                  <c:ext xmlns:c16="http://schemas.microsoft.com/office/drawing/2014/chart" uri="{C3380CC4-5D6E-409C-BE32-E72D297353CC}">
                    <c16:uniqueId val="{00000004-B22B-432D-A8FB-A8A38015498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'1.3 and 1.5 updated'!$Z$163</c15:sqref>
                        </c15:formulaRef>
                      </c:ext>
                    </c:extLst>
                    <c:strCache>
                      <c:ptCount val="1"/>
                      <c:pt idx="0">
                        <c:v>2001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updated'!$Z$164:$Z$165,'1.3 and 1.5 updated'!$Z$169:$Z$171)</c15:sqref>
                        </c15:formulaRef>
                      </c:ext>
                    </c:extLst>
                    <c:numCache>
                      <c:formatCode>0.0</c:formatCode>
                      <c:ptCount val="5"/>
                      <c:pt idx="0">
                        <c:v>-5.3502916324765444</c:v>
                      </c:pt>
                      <c:pt idx="1">
                        <c:v>4</c:v>
                      </c:pt>
                      <c:pt idx="2">
                        <c:v>-6</c:v>
                      </c:pt>
                      <c:pt idx="3">
                        <c:v>2.2999999999999998</c:v>
                      </c:pt>
                    </c:numCache>
                  </c:numRef>
                </c:val>
                <c:extLst xmlns:c15="http://schemas.microsoft.com/office/drawing/2012/chart">
                  <c:ext xmlns:c16="http://schemas.microsoft.com/office/drawing/2014/chart" uri="{C3380CC4-5D6E-409C-BE32-E72D297353CC}">
                    <c16:uniqueId val="{00000005-B22B-432D-A8FB-A8A38015498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'1.3 and 1.5 updated'!$AA$163</c15:sqref>
                        </c15:formulaRef>
                      </c:ext>
                    </c:extLst>
                    <c:strCache>
                      <c:ptCount val="1"/>
                      <c:pt idx="0">
                        <c:v>2002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updated'!$AA$164:$AA$165,'1.3 and 1.5 updated'!$AA$169:$AA$171)</c15:sqref>
                        </c15:formulaRef>
                      </c:ext>
                    </c:extLst>
                    <c:numCache>
                      <c:formatCode>0.0</c:formatCode>
                      <c:ptCount val="5"/>
                      <c:pt idx="0">
                        <c:v>6.1693827102639265</c:v>
                      </c:pt>
                      <c:pt idx="1">
                        <c:v>3.7</c:v>
                      </c:pt>
                      <c:pt idx="2">
                        <c:v>6.4</c:v>
                      </c:pt>
                      <c:pt idx="3">
                        <c:v>1.3</c:v>
                      </c:pt>
                    </c:numCache>
                  </c:numRef>
                </c:val>
                <c:extLst xmlns:c15="http://schemas.microsoft.com/office/drawing/2012/chart">
                  <c:ext xmlns:c16="http://schemas.microsoft.com/office/drawing/2014/chart" uri="{C3380CC4-5D6E-409C-BE32-E72D297353CC}">
                    <c16:uniqueId val="{00000006-B22B-432D-A8FB-A8A38015498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'1.3 and 1.5 updated'!$AB$163</c15:sqref>
                        </c15:formulaRef>
                      </c:ext>
                    </c:extLst>
                    <c:strCache>
                      <c:ptCount val="1"/>
                      <c:pt idx="0">
                        <c:v>2003</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updated'!$AB$164:$AB$165,'1.3 and 1.5 updated'!$AB$169:$AB$171)</c15:sqref>
                        </c15:formulaRef>
                      </c:ext>
                    </c:extLst>
                    <c:numCache>
                      <c:formatCode>0.0</c:formatCode>
                      <c:ptCount val="5"/>
                      <c:pt idx="0">
                        <c:v>10.554715690277305</c:v>
                      </c:pt>
                      <c:pt idx="1">
                        <c:v>2.6</c:v>
                      </c:pt>
                      <c:pt idx="2">
                        <c:v>5.6</c:v>
                      </c:pt>
                      <c:pt idx="3">
                        <c:v>1.3</c:v>
                      </c:pt>
                    </c:numCache>
                  </c:numRef>
                </c:val>
                <c:extLst xmlns:c15="http://schemas.microsoft.com/office/drawing/2012/chart">
                  <c:ext xmlns:c16="http://schemas.microsoft.com/office/drawing/2014/chart" uri="{C3380CC4-5D6E-409C-BE32-E72D297353CC}">
                    <c16:uniqueId val="{00000007-B22B-432D-A8FB-A8A38015498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'1.3 and 1.5 updated'!$AC$163</c15:sqref>
                        </c15:formulaRef>
                      </c:ext>
                    </c:extLst>
                    <c:strCache>
                      <c:ptCount val="1"/>
                      <c:pt idx="0">
                        <c:v>2004</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updated'!$AC$164:$AC$165,'1.3 and 1.5 updated'!$AC$169:$AC$171)</c15:sqref>
                        </c15:formulaRef>
                      </c:ext>
                    </c:extLst>
                    <c:numCache>
                      <c:formatCode>0.0</c:formatCode>
                      <c:ptCount val="5"/>
                      <c:pt idx="0">
                        <c:v>14.198307182496904</c:v>
                      </c:pt>
                      <c:pt idx="1">
                        <c:v>5</c:v>
                      </c:pt>
                      <c:pt idx="2">
                        <c:v>9.6</c:v>
                      </c:pt>
                      <c:pt idx="3">
                        <c:v>2.5</c:v>
                      </c:pt>
                    </c:numCache>
                  </c:numRef>
                </c:val>
                <c:extLst xmlns:c15="http://schemas.microsoft.com/office/drawing/2012/chart">
                  <c:ext xmlns:c16="http://schemas.microsoft.com/office/drawing/2014/chart" uri="{C3380CC4-5D6E-409C-BE32-E72D297353CC}">
                    <c16:uniqueId val="{00000008-B22B-432D-A8FB-A8A38015498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'1.3 and 1.5 updated'!$AD$163</c15:sqref>
                        </c15:formulaRef>
                      </c:ext>
                    </c:extLst>
                    <c:strCache>
                      <c:ptCount val="1"/>
                      <c:pt idx="0">
                        <c:v>2005</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updated'!$AD$164:$AD$165,'1.3 and 1.5 updated'!$AD$169:$AD$171)</c15:sqref>
                        </c15:formulaRef>
                      </c:ext>
                    </c:extLst>
                    <c:numCache>
                      <c:formatCode>0.0</c:formatCode>
                      <c:ptCount val="5"/>
                      <c:pt idx="0">
                        <c:v>13.765044182042274</c:v>
                      </c:pt>
                      <c:pt idx="1">
                        <c:v>4.9000000000000004</c:v>
                      </c:pt>
                      <c:pt idx="2">
                        <c:v>9</c:v>
                      </c:pt>
                      <c:pt idx="3">
                        <c:v>2.1</c:v>
                      </c:pt>
                    </c:numCache>
                  </c:numRef>
                </c:val>
                <c:extLst xmlns:c15="http://schemas.microsoft.com/office/drawing/2012/chart">
                  <c:ext xmlns:c16="http://schemas.microsoft.com/office/drawing/2014/chart" uri="{C3380CC4-5D6E-409C-BE32-E72D297353CC}">
                    <c16:uniqueId val="{00000009-B22B-432D-A8FB-A8A38015498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'1.3 and 1.5 updated'!$AE$163</c15:sqref>
                        </c15:formulaRef>
                      </c:ext>
                    </c:extLst>
                    <c:strCache>
                      <c:ptCount val="1"/>
                      <c:pt idx="0">
                        <c:v>2006</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updated'!$AE$164:$AE$165,'1.3 and 1.5 updated'!$AE$169:$AE$171)</c15:sqref>
                        </c15:formulaRef>
                      </c:ext>
                    </c:extLst>
                    <c:numCache>
                      <c:formatCode>0.0</c:formatCode>
                      <c:ptCount val="5"/>
                      <c:pt idx="0">
                        <c:v>12.735667860051315</c:v>
                      </c:pt>
                      <c:pt idx="1">
                        <c:v>4.7</c:v>
                      </c:pt>
                      <c:pt idx="2">
                        <c:v>7.1</c:v>
                      </c:pt>
                      <c:pt idx="3">
                        <c:v>3.3</c:v>
                      </c:pt>
                    </c:numCache>
                  </c:numRef>
                </c:val>
                <c:extLst xmlns:c15="http://schemas.microsoft.com/office/drawing/2012/chart">
                  <c:ext xmlns:c16="http://schemas.microsoft.com/office/drawing/2014/chart" uri="{C3380CC4-5D6E-409C-BE32-E72D297353CC}">
                    <c16:uniqueId val="{0000000A-B22B-432D-A8FB-A8A38015498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'1.3 and 1.5 updated'!$AF$163</c15:sqref>
                        </c15:formulaRef>
                      </c:ext>
                    </c:extLst>
                    <c:strCache>
                      <c:ptCount val="1"/>
                      <c:pt idx="0">
                        <c:v>2007</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updated'!$AF$164:$AF$165,'1.3 and 1.5 updated'!$AF$169:$AF$171)</c15:sqref>
                        </c15:formulaRef>
                      </c:ext>
                    </c:extLst>
                    <c:numCache>
                      <c:formatCode>0.0</c:formatCode>
                      <c:ptCount val="5"/>
                      <c:pt idx="0">
                        <c:v>2.8445062321536874</c:v>
                      </c:pt>
                      <c:pt idx="1">
                        <c:v>5.0999999999999996</c:v>
                      </c:pt>
                      <c:pt idx="2">
                        <c:v>5</c:v>
                      </c:pt>
                      <c:pt idx="3">
                        <c:v>3</c:v>
                      </c:pt>
                    </c:numCache>
                  </c:numRef>
                </c:val>
                <c:extLst xmlns:c15="http://schemas.microsoft.com/office/drawing/2012/chart">
                  <c:ext xmlns:c16="http://schemas.microsoft.com/office/drawing/2014/chart" uri="{C3380CC4-5D6E-409C-BE32-E72D297353CC}">
                    <c16:uniqueId val="{0000000B-B22B-432D-A8FB-A8A380154984}"/>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'1.3 and 1.5 updated'!$AG$163</c15:sqref>
                        </c15:formulaRef>
                      </c:ext>
                    </c:extLst>
                    <c:strCache>
                      <c:ptCount val="1"/>
                      <c:pt idx="0">
                        <c:v>2008</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updated'!$AG$164:$AG$165,'1.3 and 1.5 updated'!$AG$169:$AG$171)</c15:sqref>
                        </c15:formulaRef>
                      </c:ext>
                    </c:extLst>
                    <c:numCache>
                      <c:formatCode>0.0</c:formatCode>
                      <c:ptCount val="5"/>
                      <c:pt idx="0">
                        <c:v>-2.8751664866512483</c:v>
                      </c:pt>
                      <c:pt idx="1">
                        <c:v>3.6</c:v>
                      </c:pt>
                      <c:pt idx="2">
                        <c:v>0.8</c:v>
                      </c:pt>
                      <c:pt idx="3">
                        <c:v>0.5</c:v>
                      </c:pt>
                    </c:numCache>
                  </c:numRef>
                </c:val>
                <c:extLst xmlns:c15="http://schemas.microsoft.com/office/drawing/2012/chart">
                  <c:ext xmlns:c16="http://schemas.microsoft.com/office/drawing/2014/chart" uri="{C3380CC4-5D6E-409C-BE32-E72D297353CC}">
                    <c16:uniqueId val="{0000000C-B22B-432D-A8FB-A8A380154984}"/>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'1.3 and 1.5 updated'!$AH$163</c15:sqref>
                        </c15:formulaRef>
                      </c:ext>
                    </c:extLst>
                    <c:strCache>
                      <c:ptCount val="1"/>
                      <c:pt idx="0">
                        <c:v>2009</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updated'!$AH$164:$AH$165,'1.3 and 1.5 updated'!$AH$169:$AH$171)</c15:sqref>
                        </c15:formulaRef>
                      </c:ext>
                    </c:extLst>
                    <c:numCache>
                      <c:formatCode>0.0</c:formatCode>
                      <c:ptCount val="5"/>
                      <c:pt idx="0">
                        <c:v>-5.5084803580443982</c:v>
                      </c:pt>
                      <c:pt idx="1">
                        <c:v>-2</c:v>
                      </c:pt>
                      <c:pt idx="2">
                        <c:v>-4.7</c:v>
                      </c:pt>
                      <c:pt idx="3">
                        <c:v>-4.3</c:v>
                      </c:pt>
                    </c:numCache>
                  </c:numRef>
                </c:val>
                <c:extLst xmlns:c15="http://schemas.microsoft.com/office/drawing/2012/chart">
                  <c:ext xmlns:c16="http://schemas.microsoft.com/office/drawing/2014/chart" uri="{C3380CC4-5D6E-409C-BE32-E72D297353CC}">
                    <c16:uniqueId val="{0000000D-B22B-432D-A8FB-A8A380154984}"/>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'1.3 and 1.5 updated'!$AI$163</c15:sqref>
                        </c15:formulaRef>
                      </c:ext>
                    </c:extLst>
                    <c:strCache>
                      <c:ptCount val="1"/>
                      <c:pt idx="0">
                        <c:v>2010</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updated'!$AI$164:$AI$165,'1.3 and 1.5 updated'!$AI$169:$AI$171)</c15:sqref>
                        </c15:formulaRef>
                      </c:ext>
                    </c:extLst>
                    <c:numCache>
                      <c:formatCode>0.0</c:formatCode>
                      <c:ptCount val="5"/>
                      <c:pt idx="0">
                        <c:v>3.6880866425992753</c:v>
                      </c:pt>
                      <c:pt idx="1">
                        <c:v>2</c:v>
                      </c:pt>
                      <c:pt idx="2">
                        <c:v>8.4</c:v>
                      </c:pt>
                      <c:pt idx="3">
                        <c:v>2.2000000000000002</c:v>
                      </c:pt>
                    </c:numCache>
                  </c:numRef>
                </c:val>
                <c:extLst xmlns:c15="http://schemas.microsoft.com/office/drawing/2012/chart">
                  <c:ext xmlns:c16="http://schemas.microsoft.com/office/drawing/2014/chart" uri="{C3380CC4-5D6E-409C-BE32-E72D297353CC}">
                    <c16:uniqueId val="{0000000E-B22B-432D-A8FB-A8A380154984}"/>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'1.3 and 1.5 updated'!$AJ$163</c15:sqref>
                        </c15:formulaRef>
                      </c:ext>
                    </c:extLst>
                    <c:strCache>
                      <c:ptCount val="1"/>
                      <c:pt idx="0">
                        <c:v>2011</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updated'!$AJ$164:$AJ$165,'1.3 and 1.5 updated'!$AJ$169:$AJ$171)</c15:sqref>
                        </c15:formulaRef>
                      </c:ext>
                    </c:extLst>
                    <c:numCache>
                      <c:formatCode>0.0</c:formatCode>
                      <c:ptCount val="5"/>
                      <c:pt idx="0">
                        <c:v>3.8737396245334565</c:v>
                      </c:pt>
                      <c:pt idx="1">
                        <c:v>0.4</c:v>
                      </c:pt>
                      <c:pt idx="2">
                        <c:v>11.2</c:v>
                      </c:pt>
                      <c:pt idx="3">
                        <c:v>1.8</c:v>
                      </c:pt>
                    </c:numCache>
                  </c:numRef>
                </c:val>
                <c:extLst xmlns:c15="http://schemas.microsoft.com/office/drawing/2012/chart">
                  <c:ext xmlns:c16="http://schemas.microsoft.com/office/drawing/2014/chart" uri="{C3380CC4-5D6E-409C-BE32-E72D297353CC}">
                    <c16:uniqueId val="{0000000F-B22B-432D-A8FB-A8A380154984}"/>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'1.3 and 1.5 updated'!$AK$163</c15:sqref>
                        </c15:formulaRef>
                      </c:ext>
                    </c:extLst>
                    <c:strCache>
                      <c:ptCount val="1"/>
                      <c:pt idx="0">
                        <c:v>2012</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updated'!$AK$164:$AK$165,'1.3 and 1.5 updated'!$AK$169:$AK$171)</c15:sqref>
                        </c15:formulaRef>
                      </c:ext>
                    </c:extLst>
                    <c:numCache>
                      <c:formatCode>0.0</c:formatCode>
                      <c:ptCount val="5"/>
                      <c:pt idx="0">
                        <c:v>1.8167070006904762</c:v>
                      </c:pt>
                      <c:pt idx="1">
                        <c:v>-3.4</c:v>
                      </c:pt>
                      <c:pt idx="2">
                        <c:v>4.8</c:v>
                      </c:pt>
                      <c:pt idx="3">
                        <c:v>-0.7</c:v>
                      </c:pt>
                    </c:numCache>
                  </c:numRef>
                </c:val>
                <c:extLst xmlns:c15="http://schemas.microsoft.com/office/drawing/2012/chart">
                  <c:ext xmlns:c16="http://schemas.microsoft.com/office/drawing/2014/chart" uri="{C3380CC4-5D6E-409C-BE32-E72D297353CC}">
                    <c16:uniqueId val="{00000010-B22B-432D-A8FB-A8A380154984}"/>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'1.3 and 1.5 updated'!$AL$163</c15:sqref>
                        </c15:formulaRef>
                      </c:ext>
                    </c:extLst>
                    <c:strCache>
                      <c:ptCount val="1"/>
                      <c:pt idx="0">
                        <c:v>2013</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updated'!$AL$164:$AL$165,'1.3 and 1.5 updated'!$AL$169:$AL$171)</c15:sqref>
                        </c15:formulaRef>
                      </c:ext>
                    </c:extLst>
                    <c:numCache>
                      <c:formatCode>0.0</c:formatCode>
                      <c:ptCount val="5"/>
                      <c:pt idx="0">
                        <c:v>1.0600404263864549</c:v>
                      </c:pt>
                      <c:pt idx="1">
                        <c:v>-6.6</c:v>
                      </c:pt>
                      <c:pt idx="2">
                        <c:v>8.5</c:v>
                      </c:pt>
                      <c:pt idx="3">
                        <c:v>0</c:v>
                      </c:pt>
                    </c:numCache>
                  </c:numRef>
                </c:val>
                <c:extLst xmlns:c15="http://schemas.microsoft.com/office/drawing/2012/chart">
                  <c:ext xmlns:c16="http://schemas.microsoft.com/office/drawing/2014/chart" uri="{C3380CC4-5D6E-409C-BE32-E72D297353CC}">
                    <c16:uniqueId val="{00000011-B22B-432D-A8FB-A8A380154984}"/>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'1.3 and 1.5 updated'!$AM$163</c15:sqref>
                        </c15:formulaRef>
                      </c:ext>
                    </c:extLst>
                    <c:strCache>
                      <c:ptCount val="1"/>
                      <c:pt idx="0">
                        <c:v>2014</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updated'!$AM$164:$AM$165,'1.3 and 1.5 updated'!$AM$169:$AM$171)</c15:sqref>
                        </c15:formulaRef>
                      </c:ext>
                    </c:extLst>
                    <c:numCache>
                      <c:formatCode>0.0</c:formatCode>
                      <c:ptCount val="5"/>
                      <c:pt idx="0">
                        <c:v>4.7527216579473786</c:v>
                      </c:pt>
                      <c:pt idx="1">
                        <c:v>-1.8</c:v>
                      </c:pt>
                      <c:pt idx="2">
                        <c:v>4.9000000000000004</c:v>
                      </c:pt>
                      <c:pt idx="3">
                        <c:v>1.6</c:v>
                      </c:pt>
                    </c:numCache>
                  </c:numRef>
                </c:val>
                <c:extLst xmlns:c15="http://schemas.microsoft.com/office/drawing/2012/chart">
                  <c:ext xmlns:c16="http://schemas.microsoft.com/office/drawing/2014/chart" uri="{C3380CC4-5D6E-409C-BE32-E72D297353CC}">
                    <c16:uniqueId val="{00000012-B22B-432D-A8FB-A8A380154984}"/>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'1.3 and 1.5 updated'!$AN$163</c15:sqref>
                        </c15:formulaRef>
                      </c:ext>
                    </c:extLst>
                    <c:strCache>
                      <c:ptCount val="1"/>
                      <c:pt idx="0">
                        <c:v>2015</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updated'!$AN$164:$AN$165,'1.3 and 1.5 updated'!$AN$169:$AN$171)</c15:sqref>
                        </c15:formulaRef>
                      </c:ext>
                    </c:extLst>
                    <c:numCache>
                      <c:formatCode>0.0</c:formatCode>
                      <c:ptCount val="5"/>
                      <c:pt idx="0">
                        <c:v>4.0020528454309146</c:v>
                      </c:pt>
                      <c:pt idx="1">
                        <c:v>3.2</c:v>
                      </c:pt>
                      <c:pt idx="2">
                        <c:v>6.1</c:v>
                      </c:pt>
                      <c:pt idx="3">
                        <c:v>2.2999999999999998</c:v>
                      </c:pt>
                    </c:numCache>
                  </c:numRef>
                </c:val>
                <c:extLst xmlns:c15="http://schemas.microsoft.com/office/drawing/2012/chart">
                  <c:ext xmlns:c16="http://schemas.microsoft.com/office/drawing/2014/chart" uri="{C3380CC4-5D6E-409C-BE32-E72D297353CC}">
                    <c16:uniqueId val="{00000013-B22B-432D-A8FB-A8A380154984}"/>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'1.3 and 1.5 updated'!$AO$163</c15:sqref>
                        </c15:formulaRef>
                      </c:ext>
                    </c:extLst>
                    <c:strCache>
                      <c:ptCount val="1"/>
                      <c:pt idx="0">
                        <c:v>2016</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updated'!$AO$164:$AO$165,'1.3 and 1.5 updated'!$AO$169:$AO$171)</c15:sqref>
                        </c15:formulaRef>
                      </c:ext>
                    </c:extLst>
                    <c:numCache>
                      <c:formatCode>0.0</c:formatCode>
                      <c:ptCount val="5"/>
                      <c:pt idx="0">
                        <c:v>3.6442642439155959</c:v>
                      </c:pt>
                      <c:pt idx="1">
                        <c:v>6.4</c:v>
                      </c:pt>
                      <c:pt idx="2">
                        <c:v>3.3</c:v>
                      </c:pt>
                      <c:pt idx="3">
                        <c:v>2</c:v>
                      </c:pt>
                    </c:numCache>
                  </c:numRef>
                </c:val>
                <c:extLst xmlns:c15="http://schemas.microsoft.com/office/drawing/2012/chart">
                  <c:ext xmlns:c16="http://schemas.microsoft.com/office/drawing/2014/chart" uri="{C3380CC4-5D6E-409C-BE32-E72D297353CC}">
                    <c16:uniqueId val="{00000014-B22B-432D-A8FB-A8A380154984}"/>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'1.3 and 1.5 updated'!$AP$163</c15:sqref>
                        </c15:formulaRef>
                      </c:ext>
                    </c:extLst>
                    <c:strCache>
                      <c:ptCount val="1"/>
                      <c:pt idx="0">
                        <c:v>2017</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('1.3 and 1.5 updated'!$X$164:$X$165,'1.3 and 1.5 updated'!$X$169:$X$171)</c15:sqref>
                        </c15:formulaRef>
                      </c:ext>
                    </c:extLst>
                    <c:strCache>
                      <c:ptCount val="4"/>
                      <c:pt idx="0">
                        <c:v>KT ekonomisi</c:v>
                      </c:pt>
                      <c:pt idx="1">
                        <c:v>KR ekonomisi  </c:v>
                      </c:pt>
                      <c:pt idx="2">
                        <c:v>Türkiye</c:v>
                      </c:pt>
                      <c:pt idx="3">
                        <c:v>AB</c:v>
                      </c:pt>
                    </c:strCache>
                  </c:strRef>
                </c:cat>
                <c:val>
                  <c:numRef>
                    <c:extLst xmlns:c15="http://schemas.microsoft.com/office/drawing/2012/chart">
                      <c:ext xmlns:c15="http://schemas.microsoft.com/office/drawing/2012/chart" uri="{02D57815-91ED-43cb-92C2-25804820EDAC}">
                        <c15:formulaRef>
                          <c15:sqref>('1.3 and 1.5 updated'!$AP$164:$AP$165,'1.3 and 1.5 updated'!$AP$169:$AP$171)</c15:sqref>
                        </c15:formulaRef>
                      </c:ext>
                    </c:extLst>
                    <c:numCache>
                      <c:formatCode>0.0</c:formatCode>
                      <c:ptCount val="5"/>
                      <c:pt idx="0">
                        <c:v>5.4496238316734891</c:v>
                      </c:pt>
                      <c:pt idx="1">
                        <c:v>5.2</c:v>
                      </c:pt>
                      <c:pt idx="2">
                        <c:v>7.5</c:v>
                      </c:pt>
                      <c:pt idx="3">
                        <c:v>2.8</c:v>
                      </c:pt>
                    </c:numCache>
                  </c:numRef>
                </c:val>
                <c:extLst xmlns:c15="http://schemas.microsoft.com/office/drawing/2012/chart">
                  <c:ext xmlns:c16="http://schemas.microsoft.com/office/drawing/2014/chart" uri="{C3380CC4-5D6E-409C-BE32-E72D297353CC}">
                    <c16:uniqueId val="{00000015-B22B-432D-A8FB-A8A380154984}"/>
                  </c:ext>
                </c:extLst>
              </c15:ser>
            </c15:filteredBarSeries>
          </c:ext>
        </c:extLst>
      </c:barChart>
      <c:catAx>
        <c:axId val="2102168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233911424"/>
        <c:crosses val="autoZero"/>
        <c:auto val="1"/>
        <c:lblAlgn val="ctr"/>
        <c:lblOffset val="100"/>
        <c:noMultiLvlLbl val="0"/>
      </c:catAx>
      <c:valAx>
        <c:axId val="233911424"/>
        <c:scaling>
          <c:orientation val="minMax"/>
          <c:max val="10"/>
          <c:min val="-18"/>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r>
                  <a:rPr lang="en-US"/>
                  <a:t>Yüzdelik</a:t>
                </a:r>
              </a:p>
            </c:rich>
          </c:tx>
          <c:layout>
            <c:manualLayout>
              <c:xMode val="edge"/>
              <c:yMode val="edge"/>
              <c:x val="1.30867528056658E-2"/>
              <c:y val="0.450857835577398"/>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210216832"/>
        <c:crosses val="autoZero"/>
        <c:crossBetween val="between"/>
      </c:valAx>
      <c:spPr>
        <a:noFill/>
        <a:ln>
          <a:noFill/>
        </a:ln>
        <a:effectLst/>
      </c:spPr>
    </c:plotArea>
    <c:legend>
      <c:legendPos val="b"/>
      <c:layout>
        <c:manualLayout>
          <c:xMode val="edge"/>
          <c:yMode val="edge"/>
          <c:x val="0.38355003143806699"/>
          <c:y val="0.71366391618381697"/>
          <c:w val="0.44445126833304699"/>
          <c:h val="5.286793309948450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latin typeface="+mn-lt"/>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162740878144"/>
          <c:y val="0.10703083297454601"/>
          <c:w val="0.76474533460509897"/>
          <c:h val="0.63857492868138799"/>
        </c:manualLayout>
      </c:layout>
      <c:barChart>
        <c:barDir val="col"/>
        <c:grouping val="stacked"/>
        <c:varyColors val="0"/>
        <c:ser>
          <c:idx val="0"/>
          <c:order val="0"/>
          <c:tx>
            <c:strRef>
              <c:f>'1.3 and 1.5 updated'!$AI$125</c:f>
              <c:strCache>
                <c:ptCount val="1"/>
                <c:pt idx="0">
                  <c:v>Tarım</c:v>
                </c:pt>
              </c:strCache>
            </c:strRef>
          </c:tx>
          <c:spPr>
            <a:solidFill>
              <a:schemeClr val="tx1">
                <a:lumMod val="75000"/>
                <a:lumOff val="25000"/>
              </a:schemeClr>
            </a:solidFill>
            <a:ln>
              <a:noFill/>
            </a:ln>
            <a:effectLst/>
          </c:spPr>
          <c:invertIfNegative val="0"/>
          <c:cat>
            <c:strRef>
              <c:f>'1.3 and 1.5 updated'!$AP$124:$AS$124</c:f>
              <c:strCache>
                <c:ptCount val="4"/>
                <c:pt idx="0">
                  <c:v>2017</c:v>
                </c:pt>
                <c:pt idx="1">
                  <c:v>2018</c:v>
                </c:pt>
                <c:pt idx="2">
                  <c:v>2019</c:v>
                </c:pt>
                <c:pt idx="3">
                  <c:v>2020e</c:v>
                </c:pt>
              </c:strCache>
              <c:extLst xmlns:c16r2="http://schemas.microsoft.com/office/drawing/2015/06/chart"/>
            </c:strRef>
          </c:cat>
          <c:val>
            <c:numRef>
              <c:f>'1.3 and 1.5 updated'!$AP$125:$AS$125</c:f>
              <c:numCache>
                <c:formatCode>0.0</c:formatCode>
                <c:ptCount val="4"/>
                <c:pt idx="0">
                  <c:v>0.39633617627178863</c:v>
                </c:pt>
                <c:pt idx="1">
                  <c:v>0.21024321989195893</c:v>
                </c:pt>
                <c:pt idx="2">
                  <c:v>0.22033589249188426</c:v>
                </c:pt>
                <c:pt idx="3">
                  <c:v>-0.41785881994841789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7593-4F78-B55E-5A2257E45BD2}"/>
            </c:ext>
          </c:extLst>
        </c:ser>
        <c:ser>
          <c:idx val="1"/>
          <c:order val="1"/>
          <c:tx>
            <c:strRef>
              <c:f>'1.3 and 1.5 updated'!$AI$126</c:f>
              <c:strCache>
                <c:ptCount val="1"/>
                <c:pt idx="0">
                  <c:v>Sanayi</c:v>
                </c:pt>
              </c:strCache>
            </c:strRef>
          </c:tx>
          <c:spPr>
            <a:solidFill>
              <a:srgbClr val="F86F08"/>
            </a:solidFill>
            <a:ln>
              <a:noFill/>
            </a:ln>
            <a:effectLst/>
          </c:spPr>
          <c:invertIfNegative val="0"/>
          <c:cat>
            <c:strRef>
              <c:f>'1.3 and 1.5 updated'!$AP$124:$AS$124</c:f>
              <c:strCache>
                <c:ptCount val="4"/>
                <c:pt idx="0">
                  <c:v>2017</c:v>
                </c:pt>
                <c:pt idx="1">
                  <c:v>2018</c:v>
                </c:pt>
                <c:pt idx="2">
                  <c:v>2019</c:v>
                </c:pt>
                <c:pt idx="3">
                  <c:v>2020e</c:v>
                </c:pt>
              </c:strCache>
              <c:extLst xmlns:c16r2="http://schemas.microsoft.com/office/drawing/2015/06/chart"/>
            </c:strRef>
          </c:cat>
          <c:val>
            <c:numRef>
              <c:f>'1.3 and 1.5 updated'!$AP$126:$AS$126</c:f>
              <c:numCache>
                <c:formatCode>0.0</c:formatCode>
                <c:ptCount val="4"/>
                <c:pt idx="0">
                  <c:v>0.48552945490719146</c:v>
                </c:pt>
                <c:pt idx="1">
                  <c:v>-1.3594990638370701</c:v>
                </c:pt>
                <c:pt idx="2">
                  <c:v>-1.3889505459407812</c:v>
                </c:pt>
                <c:pt idx="3">
                  <c:v>-1.2113552073897189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7593-4F78-B55E-5A2257E45BD2}"/>
            </c:ext>
          </c:extLst>
        </c:ser>
        <c:ser>
          <c:idx val="2"/>
          <c:order val="2"/>
          <c:tx>
            <c:strRef>
              <c:f>'1.3 and 1.5 updated'!$AI$127</c:f>
              <c:strCache>
                <c:ptCount val="1"/>
                <c:pt idx="0">
                  <c:v>İnşaat</c:v>
                </c:pt>
              </c:strCache>
            </c:strRef>
          </c:tx>
          <c:spPr>
            <a:solidFill>
              <a:schemeClr val="accent2"/>
            </a:solidFill>
            <a:ln>
              <a:noFill/>
            </a:ln>
            <a:effectLst/>
          </c:spPr>
          <c:invertIfNegative val="0"/>
          <c:cat>
            <c:strRef>
              <c:f>'1.3 and 1.5 updated'!$AP$124:$AS$124</c:f>
              <c:strCache>
                <c:ptCount val="4"/>
                <c:pt idx="0">
                  <c:v>2017</c:v>
                </c:pt>
                <c:pt idx="1">
                  <c:v>2018</c:v>
                </c:pt>
                <c:pt idx="2">
                  <c:v>2019</c:v>
                </c:pt>
                <c:pt idx="3">
                  <c:v>2020e</c:v>
                </c:pt>
              </c:strCache>
              <c:extLst xmlns:c16r2="http://schemas.microsoft.com/office/drawing/2015/06/chart"/>
            </c:strRef>
          </c:cat>
          <c:val>
            <c:numRef>
              <c:f>'1.3 and 1.5 updated'!$AP$127:$AS$127</c:f>
              <c:numCache>
                <c:formatCode>0.0</c:formatCode>
                <c:ptCount val="4"/>
                <c:pt idx="0">
                  <c:v>0.98488403105419819</c:v>
                </c:pt>
                <c:pt idx="1">
                  <c:v>0.73885445212405676</c:v>
                </c:pt>
                <c:pt idx="2">
                  <c:v>0.40352655815396016</c:v>
                </c:pt>
                <c:pt idx="3">
                  <c:v>-1.610239531072599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7593-4F78-B55E-5A2257E45BD2}"/>
            </c:ext>
          </c:extLst>
        </c:ser>
        <c:ser>
          <c:idx val="3"/>
          <c:order val="3"/>
          <c:tx>
            <c:strRef>
              <c:f>'1.3 and 1.5 updated'!$AI$128</c:f>
              <c:strCache>
                <c:ptCount val="1"/>
                <c:pt idx="0">
                  <c:v>Hizmetler, özel sektör</c:v>
                </c:pt>
              </c:strCache>
            </c:strRef>
          </c:tx>
          <c:spPr>
            <a:solidFill>
              <a:schemeClr val="accent3">
                <a:lumMod val="60000"/>
                <a:lumOff val="40000"/>
              </a:schemeClr>
            </a:solidFill>
            <a:ln>
              <a:noFill/>
            </a:ln>
            <a:effectLst/>
          </c:spPr>
          <c:invertIfNegative val="0"/>
          <c:cat>
            <c:strRef>
              <c:f>'1.3 and 1.5 updated'!$AP$124:$AS$124</c:f>
              <c:strCache>
                <c:ptCount val="4"/>
                <c:pt idx="0">
                  <c:v>2017</c:v>
                </c:pt>
                <c:pt idx="1">
                  <c:v>2018</c:v>
                </c:pt>
                <c:pt idx="2">
                  <c:v>2019</c:v>
                </c:pt>
                <c:pt idx="3">
                  <c:v>2020e</c:v>
                </c:pt>
              </c:strCache>
              <c:extLst xmlns:c16r2="http://schemas.microsoft.com/office/drawing/2015/06/chart"/>
            </c:strRef>
          </c:cat>
          <c:val>
            <c:numRef>
              <c:f>'1.3 and 1.5 updated'!$AP$128:$AS$128</c:f>
              <c:numCache>
                <c:formatCode>0.0</c:formatCode>
                <c:ptCount val="4"/>
                <c:pt idx="0">
                  <c:v>3.6105730025571869</c:v>
                </c:pt>
                <c:pt idx="1">
                  <c:v>1.3481901302893711</c:v>
                </c:pt>
                <c:pt idx="2">
                  <c:v>0.18943629700889331</c:v>
                </c:pt>
                <c:pt idx="3">
                  <c:v>-10.51549642141554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7593-4F78-B55E-5A2257E45BD2}"/>
            </c:ext>
          </c:extLst>
        </c:ser>
        <c:ser>
          <c:idx val="4"/>
          <c:order val="4"/>
          <c:tx>
            <c:strRef>
              <c:f>'1.3 and 1.5 updated'!$AI$129</c:f>
              <c:strCache>
                <c:ptCount val="1"/>
                <c:pt idx="0">
                  <c:v>Hizmetler, 'kamu'</c:v>
                </c:pt>
              </c:strCache>
            </c:strRef>
          </c:tx>
          <c:spPr>
            <a:solidFill>
              <a:srgbClr val="0070C0"/>
            </a:solidFill>
            <a:ln>
              <a:noFill/>
            </a:ln>
            <a:effectLst/>
          </c:spPr>
          <c:invertIfNegative val="0"/>
          <c:cat>
            <c:strRef>
              <c:f>'1.3 and 1.5 updated'!$AP$124:$AS$124</c:f>
              <c:strCache>
                <c:ptCount val="4"/>
                <c:pt idx="0">
                  <c:v>2017</c:v>
                </c:pt>
                <c:pt idx="1">
                  <c:v>2018</c:v>
                </c:pt>
                <c:pt idx="2">
                  <c:v>2019</c:v>
                </c:pt>
                <c:pt idx="3">
                  <c:v>2020e</c:v>
                </c:pt>
              </c:strCache>
              <c:extLst xmlns:c16r2="http://schemas.microsoft.com/office/drawing/2015/06/chart"/>
            </c:strRef>
          </c:cat>
          <c:val>
            <c:numRef>
              <c:f>'1.3 and 1.5 updated'!$AP$129:$AS$129</c:f>
              <c:numCache>
                <c:formatCode>0.0</c:formatCode>
                <c:ptCount val="4"/>
                <c:pt idx="0">
                  <c:v>-8.7705281611995339E-2</c:v>
                </c:pt>
                <c:pt idx="1">
                  <c:v>0.13916935997777352</c:v>
                </c:pt>
                <c:pt idx="2">
                  <c:v>0.38813711522044231</c:v>
                </c:pt>
                <c:pt idx="3">
                  <c:v>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7593-4F78-B55E-5A2257E45BD2}"/>
            </c:ext>
          </c:extLst>
        </c:ser>
        <c:ser>
          <c:idx val="6"/>
          <c:order val="5"/>
          <c:tx>
            <c:strRef>
              <c:f>'1.3 and 1.5 updated'!$AI$131</c:f>
              <c:strCache>
                <c:ptCount val="1"/>
                <c:pt idx="0">
                  <c:v>İthalat' vergileri</c:v>
                </c:pt>
              </c:strCache>
            </c:strRef>
          </c:tx>
          <c:spPr>
            <a:solidFill>
              <a:schemeClr val="bg1">
                <a:lumMod val="75000"/>
              </a:schemeClr>
            </a:solidFill>
            <a:ln>
              <a:noFill/>
            </a:ln>
            <a:effectLst/>
          </c:spPr>
          <c:invertIfNegative val="0"/>
          <c:cat>
            <c:strRef>
              <c:f>'1.3 and 1.5 updated'!$AP$124:$AS$124</c:f>
              <c:strCache>
                <c:ptCount val="4"/>
                <c:pt idx="0">
                  <c:v>2017</c:v>
                </c:pt>
                <c:pt idx="1">
                  <c:v>2018</c:v>
                </c:pt>
                <c:pt idx="2">
                  <c:v>2019</c:v>
                </c:pt>
                <c:pt idx="3">
                  <c:v>2020e</c:v>
                </c:pt>
              </c:strCache>
              <c:extLst xmlns:c16r2="http://schemas.microsoft.com/office/drawing/2015/06/chart"/>
            </c:strRef>
          </c:cat>
          <c:val>
            <c:numRef>
              <c:f>'1.3 and 1.5 updated'!$AP$131:$AS$131</c:f>
              <c:numCache>
                <c:formatCode>0.0</c:formatCode>
                <c:ptCount val="4"/>
                <c:pt idx="0">
                  <c:v>6.0006448495120074E-2</c:v>
                </c:pt>
                <c:pt idx="1">
                  <c:v>0.26023072178861251</c:v>
                </c:pt>
                <c:pt idx="2">
                  <c:v>0.38513348501175443</c:v>
                </c:pt>
                <c:pt idx="3">
                  <c:v>0</c:v>
                </c:pt>
              </c:numCache>
              <c:extLst xmlns:c16r2="http://schemas.microsoft.com/office/drawing/2015/06/chart"/>
            </c:numRef>
          </c:val>
          <c:extLst xmlns:c15="http://schemas.microsoft.com/office/drawing/2012/chart" xmlns:c16r2="http://schemas.microsoft.com/office/drawing/2015/06/chart">
            <c:ext xmlns:c16="http://schemas.microsoft.com/office/drawing/2014/chart" uri="{C3380CC4-5D6E-409C-BE32-E72D297353CC}">
              <c16:uniqueId val="{00000005-7593-4F78-B55E-5A2257E45BD2}"/>
            </c:ext>
          </c:extLst>
        </c:ser>
        <c:dLbls>
          <c:showLegendKey val="0"/>
          <c:showVal val="0"/>
          <c:showCatName val="0"/>
          <c:showSerName val="0"/>
          <c:showPercent val="0"/>
          <c:showBubbleSize val="0"/>
        </c:dLbls>
        <c:gapWidth val="150"/>
        <c:overlap val="100"/>
        <c:axId val="206443264"/>
        <c:axId val="206445184"/>
        <c:extLst xmlns:c16r2="http://schemas.microsoft.com/office/drawing/2015/06/chart"/>
      </c:barChart>
      <c:lineChart>
        <c:grouping val="stacked"/>
        <c:varyColors val="0"/>
        <c:ser>
          <c:idx val="7"/>
          <c:order val="6"/>
          <c:tx>
            <c:strRef>
              <c:f>'1.3 and 1.5 updated'!$AI$132</c:f>
              <c:strCache>
                <c:ptCount val="1"/>
                <c:pt idx="0">
                  <c:v>Reel GSYH büyümesi (%)</c:v>
                </c:pt>
              </c:strCache>
            </c:strRef>
          </c:tx>
          <c:spPr>
            <a:ln w="44450" cap="rnd">
              <a:noFill/>
              <a:round/>
            </a:ln>
            <a:effectLst/>
          </c:spPr>
          <c:marker>
            <c:symbol val="circle"/>
            <c:size val="5"/>
            <c:spPr>
              <a:solidFill>
                <a:srgbClr val="FF0000"/>
              </a:solidFill>
              <a:ln w="76200">
                <a:solidFill>
                  <a:srgbClr val="FF0000"/>
                </a:solidFill>
              </a:ln>
              <a:effectLst/>
            </c:spPr>
          </c:marker>
          <c:cat>
            <c:numRef>
              <c:f>('1.3 and 1.5 updated'!$AP$124,'1.3 and 1.5 updated'!$AQ$124:$AR$124)</c:f>
              <c:numCache>
                <c:formatCode>General</c:formatCode>
                <c:ptCount val="3"/>
                <c:pt idx="0">
                  <c:v>2017</c:v>
                </c:pt>
                <c:pt idx="1">
                  <c:v>2018</c:v>
                </c:pt>
                <c:pt idx="2">
                  <c:v>2019</c:v>
                </c:pt>
              </c:numCache>
              <c:extLst xmlns:c16r2="http://schemas.microsoft.com/office/drawing/2015/06/chart"/>
            </c:numRef>
          </c:cat>
          <c:val>
            <c:numRef>
              <c:f>'1.3 and 1.5 updated'!$AP$132:$AS$132</c:f>
              <c:numCache>
                <c:formatCode>0.0</c:formatCode>
                <c:ptCount val="4"/>
                <c:pt idx="0" formatCode="0.000">
                  <c:v>5.4496238316734891</c:v>
                </c:pt>
                <c:pt idx="1">
                  <c:v>1.3371888202347026</c:v>
                </c:pt>
                <c:pt idx="2">
                  <c:v>0.19761880194615333</c:v>
                </c:pt>
                <c:pt idx="3">
                  <c:v>-13.754949979826275</c:v>
                </c:pt>
              </c:numCache>
              <c:extLst xmlns:c16r2="http://schemas.microsoft.com/office/drawing/2015/06/chart"/>
            </c:numRef>
          </c:val>
          <c:smooth val="0"/>
          <c:extLst xmlns:c15="http://schemas.microsoft.com/office/drawing/2012/chart" xmlns:c16r2="http://schemas.microsoft.com/office/drawing/2015/06/chart">
            <c:ext xmlns:c16="http://schemas.microsoft.com/office/drawing/2014/chart" uri="{C3380CC4-5D6E-409C-BE32-E72D297353CC}">
              <c16:uniqueId val="{00000006-7593-4F78-B55E-5A2257E45BD2}"/>
            </c:ext>
          </c:extLst>
        </c:ser>
        <c:dLbls>
          <c:showLegendKey val="0"/>
          <c:showVal val="0"/>
          <c:showCatName val="0"/>
          <c:showSerName val="0"/>
          <c:showPercent val="0"/>
          <c:showBubbleSize val="0"/>
        </c:dLbls>
        <c:marker val="1"/>
        <c:smooth val="0"/>
        <c:axId val="206443264"/>
        <c:axId val="206445184"/>
        <c:extLst xmlns:c16r2="http://schemas.microsoft.com/office/drawing/2015/06/chart">
          <c:ext xmlns:c15="http://schemas.microsoft.com/office/drawing/2012/chart" uri="{02D57815-91ED-43cb-92C2-25804820EDAC}">
            <c15:filteredLineSeries>
              <c15:ser>
                <c:idx val="5"/>
                <c:order val="5"/>
                <c:tx>
                  <c:strRef>
                    <c:extLst>
                      <c:ext uri="{02D57815-91ED-43cb-92C2-25804820EDAC}">
                        <c15:formulaRef>
                          <c15:sqref>'1.3 and 1.5 updated'!$AI$130</c15:sqref>
                        </c15:formulaRef>
                      </c:ext>
                    </c:extLst>
                    <c:strCache>
                      <c:ptCount val="1"/>
                      <c:pt idx="0">
                        <c:v>Faktör maliyetlerinde reel GSYH büyümesi (%)</c:v>
                      </c:pt>
                    </c:strCache>
                  </c:strRef>
                </c:tx>
                <c:spPr>
                  <a:ln w="28575" cap="rnd">
                    <a:noFill/>
                    <a:round/>
                  </a:ln>
                  <a:effectLst/>
                </c:spPr>
                <c:marker>
                  <c:symbol val="circle"/>
                  <c:size val="8"/>
                  <c:spPr>
                    <a:solidFill>
                      <a:schemeClr val="tx1"/>
                    </a:solidFill>
                    <a:ln w="9525">
                      <a:solidFill>
                        <a:schemeClr val="tx1"/>
                      </a:solidFill>
                    </a:ln>
                    <a:effectLst/>
                  </c:spPr>
                </c:marker>
                <c:cat>
                  <c:numRef>
                    <c:extLst>
                      <c:ext uri="{02D57815-91ED-43cb-92C2-25804820EDAC}">
                        <c15:formulaRef>
                          <c15:sqref>'1.3 and 1.5 updated'!$AP$124</c15:sqref>
                        </c15:formulaRef>
                      </c:ext>
                    </c:extLst>
                    <c:numCache>
                      <c:formatCode>General</c:formatCode>
                      <c:ptCount val="1"/>
                      <c:pt idx="0">
                        <c:v>2017</c:v>
                      </c:pt>
                    </c:numCache>
                  </c:numRef>
                </c:cat>
                <c:val>
                  <c:numRef>
                    <c:extLst>
                      <c:ext uri="{02D57815-91ED-43cb-92C2-25804820EDAC}">
                        <c15:formulaRef>
                          <c15:sqref>('1.3 and 1.5 updated'!$AP$130,'1.3 and 1.5 updated'!$AQ$130:$AR$130)</c15:sqref>
                        </c15:formulaRef>
                      </c:ext>
                    </c:extLst>
                    <c:numCache>
                      <c:formatCode>0.0</c:formatCode>
                      <c:ptCount val="3"/>
                      <c:pt idx="0">
                        <c:v>5.3896173831783694</c:v>
                      </c:pt>
                      <c:pt idx="1">
                        <c:v>1.07695809844609</c:v>
                      </c:pt>
                      <c:pt idx="2">
                        <c:v>-0.18751468306560098</c:v>
                      </c:pt>
                    </c:numCache>
                  </c:numRef>
                </c:val>
                <c:smooth val="0"/>
                <c:extLst>
                  <c:ext xmlns:c16="http://schemas.microsoft.com/office/drawing/2014/chart" uri="{C3380CC4-5D6E-409C-BE32-E72D297353CC}">
                    <c16:uniqueId val="{00000007-7593-4F78-B55E-5A2257E45BD2}"/>
                  </c:ext>
                </c:extLst>
              </c15:ser>
            </c15:filteredLineSeries>
          </c:ext>
        </c:extLst>
      </c:lineChart>
      <c:catAx>
        <c:axId val="2064432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Arial" panose="020B0604020202020204" pitchFamily="34" charset="0"/>
              </a:defRPr>
            </a:pPr>
            <a:endParaRPr lang="en-US"/>
          </a:p>
        </c:txPr>
        <c:crossAx val="206445184"/>
        <c:crosses val="autoZero"/>
        <c:auto val="1"/>
        <c:lblAlgn val="ctr"/>
        <c:lblOffset val="100"/>
        <c:noMultiLvlLbl val="0"/>
      </c:catAx>
      <c:valAx>
        <c:axId val="206445184"/>
        <c:scaling>
          <c:orientation val="minMax"/>
          <c:max val="6"/>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Arial" panose="020B0604020202020204" pitchFamily="34" charset="0"/>
                  </a:defRPr>
                </a:pPr>
                <a:r>
                  <a:rPr lang="en-US"/>
                  <a:t>Reel GSYH büyümesine katkı (% puan)</a:t>
                </a:r>
              </a:p>
            </c:rich>
          </c:tx>
          <c:layout>
            <c:manualLayout>
              <c:xMode val="edge"/>
              <c:yMode val="edge"/>
              <c:x val="5.8857107532433797E-2"/>
              <c:y val="0.156762544103137"/>
            </c:manualLayout>
          </c:layout>
          <c:overlay val="0"/>
          <c:spPr>
            <a:noFill/>
            <a:ln>
              <a:noFill/>
            </a:ln>
            <a:effectLst/>
          </c:sp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Arial" panose="020B0604020202020204" pitchFamily="34" charset="0"/>
              </a:defRPr>
            </a:pPr>
            <a:endParaRPr lang="en-US"/>
          </a:p>
        </c:txPr>
        <c:crossAx val="206443264"/>
        <c:crosses val="autoZero"/>
        <c:crossBetween val="between"/>
      </c:valAx>
      <c:spPr>
        <a:noFill/>
        <a:ln>
          <a:noFill/>
        </a:ln>
        <a:effectLst/>
      </c:spPr>
    </c:plotArea>
    <c:legend>
      <c:legendPos val="b"/>
      <c:layout>
        <c:manualLayout>
          <c:xMode val="edge"/>
          <c:yMode val="edge"/>
          <c:x val="9.2904494384248706E-2"/>
          <c:y val="0.86107466057568005"/>
          <c:w val="0.90101175854270599"/>
          <c:h val="0.118521556063137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mn-lt"/>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68773074813233E-2"/>
          <c:y val="0.10257779391901509"/>
          <c:w val="0.79583727250812319"/>
          <c:h val="0.84940336404900907"/>
        </c:manualLayout>
      </c:layout>
      <c:barChart>
        <c:barDir val="col"/>
        <c:grouping val="clustered"/>
        <c:varyColors val="0"/>
        <c:ser>
          <c:idx val="2"/>
          <c:order val="1"/>
          <c:tx>
            <c:strRef>
              <c:f>'İŞSİZLİK ORANI'!$E$1</c:f>
              <c:strCache>
                <c:ptCount val="1"/>
                <c:pt idx="0">
                  <c:v>İŞGÜCÜ(Sağ Eksen)</c:v>
                </c:pt>
              </c:strCache>
            </c:strRef>
          </c:tx>
          <c:spPr>
            <a:solidFill>
              <a:srgbClr val="0070C0"/>
            </a:solidFill>
            <a:ln>
              <a:solidFill>
                <a:srgbClr val="0070C0"/>
              </a:solidFill>
            </a:ln>
            <a:effectLst/>
          </c:spPr>
          <c:invertIfNegative val="0"/>
          <c:dLbls>
            <c:dLbl>
              <c:idx val="14"/>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DF0-4875-9A98-D26A907D59A4}"/>
                </c:ext>
                <c:ext xmlns:c15="http://schemas.microsoft.com/office/drawing/2012/chart" uri="{CE6537A1-D6FC-4f65-9D91-7224C49458BB}"/>
              </c:extLst>
            </c:dLbl>
            <c:dLbl>
              <c:idx val="15"/>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DF0-4875-9A98-D26A907D59A4}"/>
                </c:ext>
                <c:ext xmlns:c15="http://schemas.microsoft.com/office/drawing/2012/chart" uri="{CE6537A1-D6FC-4f65-9D91-7224C49458BB}"/>
              </c:extLst>
            </c:dLbl>
            <c:dLbl>
              <c:idx val="16"/>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'İŞSİZLİK ORANI'!$A$2:$A$16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'İŞSİZLİK ORANI'!$E$2:$E$18</c:f>
              <c:numCache>
                <c:formatCode>General</c:formatCode>
                <c:ptCount val="17"/>
                <c:pt idx="0">
                  <c:v>96592</c:v>
                </c:pt>
                <c:pt idx="1">
                  <c:v>93248</c:v>
                </c:pt>
                <c:pt idx="2">
                  <c:v>101366</c:v>
                </c:pt>
                <c:pt idx="3">
                  <c:v>99149</c:v>
                </c:pt>
                <c:pt idx="4">
                  <c:v>101112</c:v>
                </c:pt>
                <c:pt idx="5">
                  <c:v>104539</c:v>
                </c:pt>
                <c:pt idx="6">
                  <c:v>106121</c:v>
                </c:pt>
                <c:pt idx="7">
                  <c:v>107461</c:v>
                </c:pt>
                <c:pt idx="8">
                  <c:v>105884</c:v>
                </c:pt>
                <c:pt idx="9">
                  <c:v>106724</c:v>
                </c:pt>
                <c:pt idx="10">
                  <c:v>112469</c:v>
                </c:pt>
                <c:pt idx="11">
                  <c:v>121854</c:v>
                </c:pt>
                <c:pt idx="12">
                  <c:v>126463</c:v>
                </c:pt>
                <c:pt idx="13">
                  <c:v>128451</c:v>
                </c:pt>
                <c:pt idx="14">
                  <c:v>142283</c:v>
                </c:pt>
                <c:pt idx="15">
                  <c:v>147755</c:v>
                </c:pt>
                <c:pt idx="16">
                  <c:v>147835</c:v>
                </c:pt>
              </c:numCache>
            </c:numRef>
          </c:val>
          <c:extLst xmlns:c16r2="http://schemas.microsoft.com/office/drawing/2015/06/chart">
            <c:ext xmlns:c16="http://schemas.microsoft.com/office/drawing/2014/chart" uri="{C3380CC4-5D6E-409C-BE32-E72D297353CC}">
              <c16:uniqueId val="{00000000-BBA2-4411-AB77-BEEBAAC3ADE7}"/>
            </c:ext>
          </c:extLst>
        </c:ser>
        <c:dLbls>
          <c:showLegendKey val="0"/>
          <c:showVal val="0"/>
          <c:showCatName val="0"/>
          <c:showSerName val="0"/>
          <c:showPercent val="0"/>
          <c:showBubbleSize val="0"/>
        </c:dLbls>
        <c:gapWidth val="150"/>
        <c:axId val="47127936"/>
        <c:axId val="47126016"/>
        <c:extLst xmlns:c16r2="http://schemas.microsoft.com/office/drawing/2015/06/chart"/>
      </c:barChart>
      <c:lineChart>
        <c:grouping val="standard"/>
        <c:varyColors val="0"/>
        <c:ser>
          <c:idx val="0"/>
          <c:order val="0"/>
          <c:tx>
            <c:strRef>
              <c:f>'İŞSİZLİK ORANI'!$B$1</c:f>
              <c:strCache>
                <c:ptCount val="1"/>
                <c:pt idx="0">
                  <c:v>İŞSİZLİK ORANI (%)</c:v>
                </c:pt>
              </c:strCache>
            </c:strRef>
          </c:tx>
          <c:spPr>
            <a:ln w="57150" cap="rnd">
              <a:solidFill>
                <a:srgbClr val="C00000"/>
              </a:solidFill>
              <a:round/>
            </a:ln>
            <a:effectLst/>
          </c:spPr>
          <c:marker>
            <c:symbol val="none"/>
          </c:marker>
          <c:dLbls>
            <c:dLbl>
              <c:idx val="14"/>
              <c:layout>
                <c:manualLayout>
                  <c:x val="-2.2270814033909625E-2"/>
                  <c:y val="-2.6386490615447136E-2"/>
                </c:manualLayout>
              </c:layout>
              <c:tx>
                <c:rich>
                  <a:bodyPr/>
                  <a:lstStyle/>
                  <a:p>
                    <a:fld id="{15B5FB04-3DD3-4737-851F-CCA2B4911B09}" type="VALUE">
                      <a:rPr lang="en-US" b="1" i="0" baseline="0">
                        <a:solidFill>
                          <a:schemeClr val="tx1"/>
                        </a:solidFill>
                      </a:rPr>
                      <a:pPr/>
                      <a:t>[DEĞER]</a:t>
                    </a:fld>
                    <a:endParaRPr lang="tr-T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BA2-4411-AB77-BEEBAAC3ADE7}"/>
                </c:ext>
                <c:ext xmlns:c15="http://schemas.microsoft.com/office/drawing/2012/chart" uri="{CE6537A1-D6FC-4f65-9D91-7224C49458BB}">
                  <c15:dlblFieldTable/>
                  <c15:showDataLabelsRange val="0"/>
                </c:ext>
              </c:extLst>
            </c:dLbl>
            <c:dLbl>
              <c:idx val="15"/>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DF0-4875-9A98-D26A907D59A4}"/>
                </c:ext>
                <c:ext xmlns:c15="http://schemas.microsoft.com/office/drawing/2012/chart" uri="{CE6537A1-D6FC-4f65-9D91-7224C49458BB}"/>
              </c:extLst>
            </c:dLbl>
            <c:dLbl>
              <c:idx val="16"/>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'İŞSİZLİK ORANI'!$A$2:$A$18</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'İŞSİZLİK ORANI'!$B$2:$B$18</c:f>
              <c:numCache>
                <c:formatCode>General</c:formatCode>
                <c:ptCount val="17"/>
                <c:pt idx="0">
                  <c:v>10</c:v>
                </c:pt>
                <c:pt idx="1">
                  <c:v>8.1999999999999993</c:v>
                </c:pt>
                <c:pt idx="2">
                  <c:v>9.4</c:v>
                </c:pt>
                <c:pt idx="3">
                  <c:v>9.4</c:v>
                </c:pt>
                <c:pt idx="4">
                  <c:v>9.8000000000000007</c:v>
                </c:pt>
                <c:pt idx="5">
                  <c:v>12.4</c:v>
                </c:pt>
                <c:pt idx="6">
                  <c:v>11.9</c:v>
                </c:pt>
                <c:pt idx="7">
                  <c:v>9.5</c:v>
                </c:pt>
                <c:pt idx="8">
                  <c:v>8.6999999999999993</c:v>
                </c:pt>
                <c:pt idx="9">
                  <c:v>8.4</c:v>
                </c:pt>
                <c:pt idx="10">
                  <c:v>8.3000000000000007</c:v>
                </c:pt>
                <c:pt idx="11">
                  <c:v>7.4</c:v>
                </c:pt>
                <c:pt idx="12">
                  <c:v>6.4</c:v>
                </c:pt>
                <c:pt idx="13">
                  <c:v>5.8</c:v>
                </c:pt>
                <c:pt idx="14">
                  <c:v>6.9</c:v>
                </c:pt>
                <c:pt idx="15">
                  <c:v>6.3</c:v>
                </c:pt>
                <c:pt idx="16">
                  <c:v>10.1</c:v>
                </c:pt>
              </c:numCache>
            </c:numRef>
          </c:val>
          <c:smooth val="0"/>
          <c:extLst xmlns:c16r2="http://schemas.microsoft.com/office/drawing/2015/06/chart">
            <c:ext xmlns:c16="http://schemas.microsoft.com/office/drawing/2014/chart" uri="{C3380CC4-5D6E-409C-BE32-E72D297353CC}">
              <c16:uniqueId val="{00000002-BBA2-4411-AB77-BEEBAAC3ADE7}"/>
            </c:ext>
          </c:extLst>
        </c:ser>
        <c:ser>
          <c:idx val="7"/>
          <c:order val="2"/>
          <c:tx>
            <c:strRef>
              <c:f>'İŞSİZLİK ORANI'!$M$1</c:f>
              <c:strCache>
                <c:ptCount val="1"/>
                <c:pt idx="0">
                  <c:v>GENÇ NÜFUSTAKİ İŞSİZLİK ORANI (%)</c:v>
                </c:pt>
              </c:strCache>
            </c:strRef>
          </c:tx>
          <c:spPr>
            <a:ln w="28575" cap="rnd">
              <a:solidFill>
                <a:srgbClr val="7030A0"/>
              </a:solidFill>
              <a:round/>
            </a:ln>
            <a:effectLst/>
          </c:spPr>
          <c:marker>
            <c:symbol val="none"/>
          </c:marker>
          <c:dLbls>
            <c:dLbl>
              <c:idx val="14"/>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DF0-4875-9A98-D26A907D59A4}"/>
                </c:ext>
                <c:ext xmlns:c15="http://schemas.microsoft.com/office/drawing/2012/chart" uri="{CE6537A1-D6FC-4f65-9D91-7224C49458BB}"/>
              </c:extLst>
            </c:dLbl>
            <c:dLbl>
              <c:idx val="15"/>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DF0-4875-9A98-D26A907D59A4}"/>
                </c:ext>
                <c:ext xmlns:c15="http://schemas.microsoft.com/office/drawing/2012/chart" uri="{CE6537A1-D6FC-4f65-9D91-7224C49458BB}"/>
              </c:extLst>
            </c:dLbl>
            <c:dLbl>
              <c:idx val="16"/>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'İŞSİZLİK ORANI'!$A$2:$A$18</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'İŞSİZLİK ORANI'!$M$2:$M$18</c:f>
              <c:numCache>
                <c:formatCode>General</c:formatCode>
                <c:ptCount val="17"/>
                <c:pt idx="0">
                  <c:v>22.3</c:v>
                </c:pt>
                <c:pt idx="1">
                  <c:v>20.3</c:v>
                </c:pt>
                <c:pt idx="2">
                  <c:v>23.8</c:v>
                </c:pt>
                <c:pt idx="3">
                  <c:v>22.8</c:v>
                </c:pt>
                <c:pt idx="4">
                  <c:v>24.7</c:v>
                </c:pt>
                <c:pt idx="5">
                  <c:v>31.4</c:v>
                </c:pt>
                <c:pt idx="6">
                  <c:v>24.8</c:v>
                </c:pt>
                <c:pt idx="7">
                  <c:v>23.1</c:v>
                </c:pt>
                <c:pt idx="8">
                  <c:v>24</c:v>
                </c:pt>
                <c:pt idx="9">
                  <c:v>23</c:v>
                </c:pt>
                <c:pt idx="10">
                  <c:v>20.3</c:v>
                </c:pt>
                <c:pt idx="11">
                  <c:v>19.600000000000001</c:v>
                </c:pt>
                <c:pt idx="12">
                  <c:v>19.399999999999999</c:v>
                </c:pt>
                <c:pt idx="13">
                  <c:v>18.7</c:v>
                </c:pt>
                <c:pt idx="14">
                  <c:v>22</c:v>
                </c:pt>
                <c:pt idx="15">
                  <c:v>19.399999999999999</c:v>
                </c:pt>
                <c:pt idx="16">
                  <c:v>29.3</c:v>
                </c:pt>
              </c:numCache>
            </c:numRef>
          </c:val>
          <c:smooth val="0"/>
          <c:extLst xmlns:c16r2="http://schemas.microsoft.com/office/drawing/2015/06/chart">
            <c:ext xmlns:c16="http://schemas.microsoft.com/office/drawing/2014/chart" uri="{C3380CC4-5D6E-409C-BE32-E72D297353CC}">
              <c16:uniqueId val="{00000004-BBA2-4411-AB77-BEEBAAC3ADE7}"/>
            </c:ext>
          </c:extLst>
        </c:ser>
        <c:ser>
          <c:idx val="1"/>
          <c:order val="3"/>
          <c:tx>
            <c:strRef>
              <c:f>'İŞSİZLİK ORANI'!$K$1</c:f>
              <c:strCache>
                <c:ptCount val="1"/>
                <c:pt idx="0">
                  <c:v>İŞGÜCÜNE KATILIM ORANI (%)</c:v>
                </c:pt>
              </c:strCache>
            </c:strRef>
          </c:tx>
          <c:spPr>
            <a:ln w="28575" cap="rnd">
              <a:solidFill>
                <a:srgbClr val="FFC000"/>
              </a:solidFill>
              <a:round/>
            </a:ln>
            <a:effectLst/>
          </c:spPr>
          <c:marker>
            <c:symbol val="none"/>
          </c:marker>
          <c:dLbls>
            <c:dLbl>
              <c:idx val="14"/>
              <c:layout>
                <c:manualLayout>
                  <c:x val="-4.8995790874601174E-2"/>
                  <c:y val="-1.8470543430813065E-2"/>
                </c:manualLayout>
              </c:layout>
              <c:tx>
                <c:rich>
                  <a:bodyPr/>
                  <a:lstStyle/>
                  <a:p>
                    <a:fld id="{5DDF1688-BF44-424D-8E09-E51B590D6FCD}" type="VALUE">
                      <a:rPr lang="en-US" b="1">
                        <a:solidFill>
                          <a:schemeClr val="tx1"/>
                        </a:solidFill>
                      </a:rPr>
                      <a:pPr/>
                      <a:t>[DEĞER]</a:t>
                    </a:fld>
                    <a:endParaRPr lang="tr-T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BA2-4411-AB77-BEEBAAC3ADE7}"/>
                </c:ext>
                <c:ext xmlns:c15="http://schemas.microsoft.com/office/drawing/2012/chart" uri="{CE6537A1-D6FC-4f65-9D91-7224C49458BB}">
                  <c15:dlblFieldTable/>
                  <c15:showDataLabelsRange val="0"/>
                </c:ext>
              </c:extLst>
            </c:dLbl>
            <c:dLbl>
              <c:idx val="15"/>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DF0-4875-9A98-D26A907D59A4}"/>
                </c:ext>
                <c:ext xmlns:c15="http://schemas.microsoft.com/office/drawing/2012/chart" uri="{CE6537A1-D6FC-4f65-9D91-7224C49458BB}"/>
              </c:extLst>
            </c:dLbl>
            <c:dLbl>
              <c:idx val="16"/>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'İŞSİZLİK ORANI'!$A$2:$A$18</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'İŞSİZLİK ORANI'!$K$2:$K$18</c:f>
              <c:numCache>
                <c:formatCode>General</c:formatCode>
                <c:ptCount val="17"/>
                <c:pt idx="0">
                  <c:v>54.2</c:v>
                </c:pt>
                <c:pt idx="1">
                  <c:v>50.3</c:v>
                </c:pt>
                <c:pt idx="2">
                  <c:v>53.2</c:v>
                </c:pt>
                <c:pt idx="3">
                  <c:v>50.2</c:v>
                </c:pt>
                <c:pt idx="4">
                  <c:v>50.1</c:v>
                </c:pt>
                <c:pt idx="5">
                  <c:v>49.9</c:v>
                </c:pt>
                <c:pt idx="6">
                  <c:v>49.6</c:v>
                </c:pt>
                <c:pt idx="7">
                  <c:v>49.8</c:v>
                </c:pt>
                <c:pt idx="8">
                  <c:v>49.2</c:v>
                </c:pt>
                <c:pt idx="9">
                  <c:v>48.2</c:v>
                </c:pt>
                <c:pt idx="10">
                  <c:v>48.6</c:v>
                </c:pt>
                <c:pt idx="11">
                  <c:v>50.9</c:v>
                </c:pt>
                <c:pt idx="12">
                  <c:v>51.4</c:v>
                </c:pt>
                <c:pt idx="13">
                  <c:v>51.2</c:v>
                </c:pt>
                <c:pt idx="14">
                  <c:v>50.9</c:v>
                </c:pt>
                <c:pt idx="15">
                  <c:v>51.3</c:v>
                </c:pt>
                <c:pt idx="16">
                  <c:v>51.1</c:v>
                </c:pt>
              </c:numCache>
            </c:numRef>
          </c:val>
          <c:smooth val="0"/>
          <c:extLst xmlns:c16r2="http://schemas.microsoft.com/office/drawing/2015/06/chart">
            <c:ext xmlns:c16="http://schemas.microsoft.com/office/drawing/2014/chart" uri="{C3380CC4-5D6E-409C-BE32-E72D297353CC}">
              <c16:uniqueId val="{00000007-BBA2-4411-AB77-BEEBAAC3ADE7}"/>
            </c:ext>
          </c:extLst>
        </c:ser>
        <c:dLbls>
          <c:showLegendKey val="0"/>
          <c:showVal val="0"/>
          <c:showCatName val="0"/>
          <c:showSerName val="0"/>
          <c:showPercent val="0"/>
          <c:showBubbleSize val="0"/>
        </c:dLbls>
        <c:marker val="1"/>
        <c:smooth val="0"/>
        <c:axId val="47028096"/>
        <c:axId val="47029632"/>
      </c:lineChart>
      <c:catAx>
        <c:axId val="4702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29632"/>
        <c:crossesAt val="-6"/>
        <c:auto val="1"/>
        <c:lblAlgn val="ctr"/>
        <c:lblOffset val="100"/>
        <c:noMultiLvlLbl val="0"/>
      </c:catAx>
      <c:valAx>
        <c:axId val="47029632"/>
        <c:scaling>
          <c:orientation val="minMax"/>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dirty="0"/>
                  <a:t>Yüzde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28096"/>
        <c:crosses val="autoZero"/>
        <c:crossBetween val="between"/>
      </c:valAx>
      <c:valAx>
        <c:axId val="4712601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dirty="0"/>
                  <a:t>Kişi</a:t>
                </a:r>
              </a:p>
            </c:rich>
          </c:tx>
          <c:layout/>
          <c:overlay val="0"/>
          <c:spPr>
            <a:noFill/>
            <a:ln>
              <a:noFill/>
            </a:ln>
            <a:effectLst/>
          </c:sp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27936"/>
        <c:crosses val="max"/>
        <c:crossBetween val="between"/>
      </c:valAx>
      <c:catAx>
        <c:axId val="47127936"/>
        <c:scaling>
          <c:orientation val="minMax"/>
        </c:scaling>
        <c:delete val="1"/>
        <c:axPos val="b"/>
        <c:numFmt formatCode="General" sourceLinked="1"/>
        <c:majorTickMark val="out"/>
        <c:minorTickMark val="none"/>
        <c:tickLblPos val="nextTo"/>
        <c:crossAx val="4712601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'İhracatın İthalatı karşılama or'!$J$1</c:f>
              <c:strCache>
                <c:ptCount val="1"/>
                <c:pt idx="0">
                  <c:v>İthalat(Mio USD)</c:v>
                </c:pt>
              </c:strCache>
            </c:strRef>
          </c:tx>
          <c:spPr>
            <a:solidFill>
              <a:srgbClr val="0070C0"/>
            </a:solidFill>
            <a:ln>
              <a:solidFill>
                <a:srgbClr val="0070C0"/>
              </a:solidFill>
            </a:ln>
            <a:effectLst/>
          </c:spPr>
          <c:invertIfNegative val="0"/>
          <c:dLbls>
            <c:dLbl>
              <c:idx val="16"/>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244-4E1D-8435-BB2D9455026F}"/>
                </c:ext>
                <c:ext xmlns:c15="http://schemas.microsoft.com/office/drawing/2012/chart" uri="{CE6537A1-D6FC-4f65-9D91-7224C49458BB}"/>
              </c:extLst>
            </c:dLbl>
            <c:dLbl>
              <c:idx val="17"/>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244-4E1D-8435-BB2D9455026F}"/>
                </c:ext>
                <c:ext xmlns:c15="http://schemas.microsoft.com/office/drawing/2012/chart" uri="{CE6537A1-D6FC-4f65-9D91-7224C49458BB}"/>
              </c:extLst>
            </c:dLbl>
            <c:dLbl>
              <c:idx val="18"/>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244-4E1D-8435-BB2D9455026F}"/>
                </c:ext>
                <c:ext xmlns:c15="http://schemas.microsoft.com/office/drawing/2012/chart" uri="{CE6537A1-D6FC-4f65-9D91-7224C49458BB}"/>
              </c:extLst>
            </c:dLbl>
            <c:dLbl>
              <c:idx val="19"/>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244-4E1D-8435-BB2D9455026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'İhracatın İthalatı karşılama or'!$I$2:$I$21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'İhracatın İthalatı karşılama or'!$J$2:$J$21</c:f>
              <c:numCache>
                <c:formatCode>#,##0</c:formatCode>
                <c:ptCount val="20"/>
                <c:pt idx="0">
                  <c:v>271.97083600000002</c:v>
                </c:pt>
                <c:pt idx="1">
                  <c:v>309.464541</c:v>
                </c:pt>
                <c:pt idx="2">
                  <c:v>477.73252400000001</c:v>
                </c:pt>
                <c:pt idx="3">
                  <c:v>853.10151699999994</c:v>
                </c:pt>
                <c:pt idx="4">
                  <c:v>1186.331034</c:v>
                </c:pt>
                <c:pt idx="5">
                  <c:v>1376.220278</c:v>
                </c:pt>
                <c:pt idx="6">
                  <c:v>1539.1912930000001</c:v>
                </c:pt>
                <c:pt idx="7">
                  <c:v>1680.6571799999999</c:v>
                </c:pt>
                <c:pt idx="8">
                  <c:v>1326.1651919999999</c:v>
                </c:pt>
                <c:pt idx="9">
                  <c:v>1604.1806650000001</c:v>
                </c:pt>
                <c:pt idx="10">
                  <c:v>1596.6200630000001</c:v>
                </c:pt>
                <c:pt idx="11">
                  <c:v>1565.9141609999999</c:v>
                </c:pt>
                <c:pt idx="12">
                  <c:v>1569.0577785</c:v>
                </c:pt>
                <c:pt idx="13">
                  <c:v>1744.4685589999999</c:v>
                </c:pt>
                <c:pt idx="14">
                  <c:v>1396.9280510000001</c:v>
                </c:pt>
                <c:pt idx="15">
                  <c:v>1509.318583</c:v>
                </c:pt>
                <c:pt idx="16">
                  <c:v>1717.677639</c:v>
                </c:pt>
                <c:pt idx="17">
                  <c:v>1659.7854170000001</c:v>
                </c:pt>
                <c:pt idx="18">
                  <c:v>1587.9</c:v>
                </c:pt>
                <c:pt idx="19">
                  <c:v>1221</c:v>
                </c:pt>
              </c:numCache>
            </c:numRef>
          </c:val>
          <c:extLst xmlns:c16r2="http://schemas.microsoft.com/office/drawing/2015/06/chart">
            <c:ext xmlns:c16="http://schemas.microsoft.com/office/drawing/2014/chart" uri="{C3380CC4-5D6E-409C-BE32-E72D297353CC}">
              <c16:uniqueId val="{00000000-00FE-49DE-B2D5-26BE512847EC}"/>
            </c:ext>
          </c:extLst>
        </c:ser>
        <c:ser>
          <c:idx val="1"/>
          <c:order val="1"/>
          <c:tx>
            <c:strRef>
              <c:f>'İhracatın İthalatı karşılama or'!$K$1</c:f>
              <c:strCache>
                <c:ptCount val="1"/>
                <c:pt idx="0">
                  <c:v>İhracat(Mio USD)</c:v>
                </c:pt>
              </c:strCache>
            </c:strRef>
          </c:tx>
          <c:spPr>
            <a:solidFill>
              <a:srgbClr val="C00000"/>
            </a:solidFill>
            <a:ln>
              <a:solidFill>
                <a:srgbClr val="C00000"/>
              </a:solidFill>
            </a:ln>
            <a:effectLst/>
          </c:spPr>
          <c:invertIfNegative val="0"/>
          <c:dLbls>
            <c:dLbl>
              <c:idx val="16"/>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244-4E1D-8435-BB2D9455026F}"/>
                </c:ext>
                <c:ext xmlns:c15="http://schemas.microsoft.com/office/drawing/2012/chart" uri="{CE6537A1-D6FC-4f65-9D91-7224C49458BB}"/>
              </c:extLst>
            </c:dLbl>
            <c:dLbl>
              <c:idx val="17"/>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244-4E1D-8435-BB2D9455026F}"/>
                </c:ext>
                <c:ext xmlns:c15="http://schemas.microsoft.com/office/drawing/2012/chart" uri="{CE6537A1-D6FC-4f65-9D91-7224C49458BB}"/>
              </c:extLst>
            </c:dLbl>
            <c:dLbl>
              <c:idx val="18"/>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244-4E1D-8435-BB2D9455026F}"/>
                </c:ext>
                <c:ext xmlns:c15="http://schemas.microsoft.com/office/drawing/2012/chart" uri="{CE6537A1-D6FC-4f65-9D91-7224C49458BB}"/>
              </c:extLst>
            </c:dLbl>
            <c:dLbl>
              <c:idx val="19"/>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244-4E1D-8435-BB2D9455026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'İhracatın İthalatı karşılama or'!$I$2:$I$21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'İhracatın İthalatı karşılama or'!$K$2:$K$21</c:f>
              <c:numCache>
                <c:formatCode>#,##0</c:formatCode>
                <c:ptCount val="20"/>
                <c:pt idx="0">
                  <c:v>34.575004999999997</c:v>
                </c:pt>
                <c:pt idx="1">
                  <c:v>45.373469999999998</c:v>
                </c:pt>
                <c:pt idx="2">
                  <c:v>50.622020999999997</c:v>
                </c:pt>
                <c:pt idx="3">
                  <c:v>61.535677</c:v>
                </c:pt>
                <c:pt idx="4">
                  <c:v>66.615825000000001</c:v>
                </c:pt>
                <c:pt idx="5">
                  <c:v>64.867547000000002</c:v>
                </c:pt>
                <c:pt idx="6">
                  <c:v>79.045229000000006</c:v>
                </c:pt>
                <c:pt idx="7">
                  <c:v>74.506147999999996</c:v>
                </c:pt>
                <c:pt idx="8">
                  <c:v>64.573284000000001</c:v>
                </c:pt>
                <c:pt idx="9">
                  <c:v>90.673846999999995</c:v>
                </c:pt>
                <c:pt idx="10">
                  <c:v>115.13668</c:v>
                </c:pt>
                <c:pt idx="11">
                  <c:v>111.363354</c:v>
                </c:pt>
                <c:pt idx="12">
                  <c:v>116.712932</c:v>
                </c:pt>
                <c:pt idx="13">
                  <c:v>130.60781299999999</c:v>
                </c:pt>
                <c:pt idx="14">
                  <c:v>115.486082</c:v>
                </c:pt>
                <c:pt idx="15">
                  <c:v>100.680423</c:v>
                </c:pt>
                <c:pt idx="16">
                  <c:v>101.016926</c:v>
                </c:pt>
                <c:pt idx="17">
                  <c:v>95.389419000000004</c:v>
                </c:pt>
                <c:pt idx="18">
                  <c:v>82.5</c:v>
                </c:pt>
                <c:pt idx="19">
                  <c:v>101</c:v>
                </c:pt>
              </c:numCache>
            </c:numRef>
          </c:val>
          <c:extLst xmlns:c16r2="http://schemas.microsoft.com/office/drawing/2015/06/chart">
            <c:ext xmlns:c16="http://schemas.microsoft.com/office/drawing/2014/chart" uri="{C3380CC4-5D6E-409C-BE32-E72D297353CC}">
              <c16:uniqueId val="{00000001-00FE-49DE-B2D5-26BE512847EC}"/>
            </c:ext>
          </c:extLst>
        </c:ser>
        <c:dLbls>
          <c:showLegendKey val="0"/>
          <c:showVal val="0"/>
          <c:showCatName val="0"/>
          <c:showSerName val="0"/>
          <c:showPercent val="0"/>
          <c:showBubbleSize val="0"/>
        </c:dLbls>
        <c:gapWidth val="219"/>
        <c:overlap val="-27"/>
        <c:axId val="206502912"/>
        <c:axId val="206779136"/>
      </c:barChart>
      <c:lineChart>
        <c:grouping val="standard"/>
        <c:varyColors val="0"/>
        <c:ser>
          <c:idx val="2"/>
          <c:order val="2"/>
          <c:tx>
            <c:strRef>
              <c:f>'İhracatın İthalatı karşılama or'!$L$1</c:f>
              <c:strCache>
                <c:ptCount val="1"/>
                <c:pt idx="0">
                  <c:v>İhracatın İthalatı Karşılama Oranı (Sağ Eksen)</c:v>
                </c:pt>
              </c:strCache>
            </c:strRef>
          </c:tx>
          <c:spPr>
            <a:ln w="28575" cap="rnd">
              <a:solidFill>
                <a:schemeClr val="accent6"/>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'İhracatın İthalatı karşılama or'!$I$2:$I$21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'İhracatın İthalatı karşılama or'!$L$2:$L$21</c:f>
              <c:numCache>
                <c:formatCode>0.00%</c:formatCode>
                <c:ptCount val="20"/>
                <c:pt idx="0">
                  <c:v>0.12712761966875005</c:v>
                </c:pt>
                <c:pt idx="1">
                  <c:v>0.14661928585866643</c:v>
                </c:pt>
                <c:pt idx="2">
                  <c:v>0.10596310373877746</c:v>
                </c:pt>
                <c:pt idx="3">
                  <c:v>7.2131716769646775E-2</c:v>
                </c:pt>
                <c:pt idx="4">
                  <c:v>5.6152813245885294E-2</c:v>
                </c:pt>
                <c:pt idx="5">
                  <c:v>4.7134567072554062E-2</c:v>
                </c:pt>
                <c:pt idx="6">
                  <c:v>5.1355039077654138E-2</c:v>
                </c:pt>
                <c:pt idx="7">
                  <c:v>4.4331556064277189E-2</c:v>
                </c:pt>
                <c:pt idx="8">
                  <c:v>4.8691734928298439E-2</c:v>
                </c:pt>
                <c:pt idx="9">
                  <c:v>5.6523463334474229E-2</c:v>
                </c:pt>
                <c:pt idx="10">
                  <c:v>7.2112760366834991E-2</c:v>
                </c:pt>
                <c:pt idx="11">
                  <c:v>7.1117151101617759E-2</c:v>
                </c:pt>
                <c:pt idx="12">
                  <c:v>7.4384088080922117E-2</c:v>
                </c:pt>
                <c:pt idx="13">
                  <c:v>7.4869685857147053E-2</c:v>
                </c:pt>
                <c:pt idx="14">
                  <c:v>8.2671460364281843E-2</c:v>
                </c:pt>
                <c:pt idx="15">
                  <c:v>6.6705879152353889E-2</c:v>
                </c:pt>
                <c:pt idx="16">
                  <c:v>5.8810177012498209E-2</c:v>
                </c:pt>
                <c:pt idx="17">
                  <c:v>5.7470934509361339E-2</c:v>
                </c:pt>
                <c:pt idx="18">
                  <c:v>5.1955412809370861E-2</c:v>
                </c:pt>
                <c:pt idx="19">
                  <c:v>8.2719082719082723E-2</c:v>
                </c:pt>
              </c:numCache>
            </c:numRef>
          </c:val>
          <c:smooth val="0"/>
          <c:extLst xmlns:c16r2="http://schemas.microsoft.com/office/drawing/2015/06/chart">
            <c:ext xmlns:c16="http://schemas.microsoft.com/office/drawing/2014/chart" uri="{C3380CC4-5D6E-409C-BE32-E72D297353CC}">
              <c16:uniqueId val="{00000002-00FE-49DE-B2D5-26BE512847EC}"/>
            </c:ext>
          </c:extLst>
        </c:ser>
        <c:dLbls>
          <c:showLegendKey val="0"/>
          <c:showVal val="0"/>
          <c:showCatName val="0"/>
          <c:showSerName val="0"/>
          <c:showPercent val="0"/>
          <c:showBubbleSize val="0"/>
        </c:dLbls>
        <c:marker val="1"/>
        <c:smooth val="0"/>
        <c:axId val="206802944"/>
        <c:axId val="206780672"/>
      </c:lineChart>
      <c:catAx>
        <c:axId val="20650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6779136"/>
        <c:crosses val="autoZero"/>
        <c:auto val="1"/>
        <c:lblAlgn val="ctr"/>
        <c:lblOffset val="100"/>
        <c:noMultiLvlLbl val="0"/>
      </c:catAx>
      <c:valAx>
        <c:axId val="20677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06502912"/>
        <c:crosses val="autoZero"/>
        <c:crossBetween val="between"/>
      </c:valAx>
      <c:valAx>
        <c:axId val="20678067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6802944"/>
        <c:crosses val="max"/>
        <c:crossBetween val="between"/>
      </c:valAx>
      <c:catAx>
        <c:axId val="206802944"/>
        <c:scaling>
          <c:orientation val="minMax"/>
        </c:scaling>
        <c:delete val="1"/>
        <c:axPos val="b"/>
        <c:numFmt formatCode="General" sourceLinked="1"/>
        <c:majorTickMark val="out"/>
        <c:minorTickMark val="none"/>
        <c:tickLblPos val="nextTo"/>
        <c:crossAx val="20678067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FD6C5-B038-4076-B575-578A3646FD86}" type="datetimeFigureOut">
              <a:rPr lang="en-GB" smtClean="0"/>
              <a:t>14/06/2021</a:t>
            </a:fld>
            <a:endParaRPr lang="en-GB"/>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D7DED-0F03-400D-A02F-3AFEEE833F71}" type="slidenum">
              <a:rPr lang="en-GB" smtClean="0"/>
              <a:t>‹#›</a:t>
            </a:fld>
            <a:endParaRPr lang="en-GB"/>
          </a:p>
        </p:txBody>
      </p:sp>
    </p:spTree>
    <p:extLst>
      <p:ext uri="{BB962C8B-B14F-4D97-AF65-F5344CB8AC3E}">
        <p14:creationId xmlns:p14="http://schemas.microsoft.com/office/powerpoint/2010/main" val="2660665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89047FC-8E39-465A-9535-67DC22D0C433}" type="slidenum">
              <a:rPr lang="en-GB" smtClean="0"/>
              <a:t>3</a:t>
            </a:fld>
            <a:endParaRPr lang="en-GB" dirty="0"/>
          </a:p>
        </p:txBody>
      </p:sp>
    </p:spTree>
    <p:extLst>
      <p:ext uri="{BB962C8B-B14F-4D97-AF65-F5344CB8AC3E}">
        <p14:creationId xmlns:p14="http://schemas.microsoft.com/office/powerpoint/2010/main" val="268589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89047FC-8E39-465A-9535-67DC22D0C433}" type="slidenum">
              <a:rPr lang="en-GB" smtClean="0"/>
              <a:t>6</a:t>
            </a:fld>
            <a:endParaRPr lang="en-GB" dirty="0"/>
          </a:p>
        </p:txBody>
      </p:sp>
    </p:spTree>
    <p:extLst>
      <p:ext uri="{BB962C8B-B14F-4D97-AF65-F5344CB8AC3E}">
        <p14:creationId xmlns:p14="http://schemas.microsoft.com/office/powerpoint/2010/main" val="398073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89047FC-8E39-465A-9535-67DC22D0C433}" type="slidenum">
              <a:rPr lang="en-GB" smtClean="0"/>
              <a:t>7</a:t>
            </a:fld>
            <a:endParaRPr lang="en-GB" dirty="0"/>
          </a:p>
        </p:txBody>
      </p:sp>
    </p:spTree>
    <p:extLst>
      <p:ext uri="{BB962C8B-B14F-4D97-AF65-F5344CB8AC3E}">
        <p14:creationId xmlns:p14="http://schemas.microsoft.com/office/powerpoint/2010/main" val="2472496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B3CFF-F90B-4F01-8975-A54443FB1262}" type="slidenum">
              <a:rPr lang="en-US" smtClean="0"/>
              <a:t>14</a:t>
            </a:fld>
            <a:endParaRPr lang="en-US"/>
          </a:p>
        </p:txBody>
      </p:sp>
    </p:spTree>
    <p:extLst>
      <p:ext uri="{BB962C8B-B14F-4D97-AF65-F5344CB8AC3E}">
        <p14:creationId xmlns:p14="http://schemas.microsoft.com/office/powerpoint/2010/main" val="41220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F744B7D-FFE4-41CA-9A04-997A666366AF}"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B400F-B587-40F0-AB7B-07F6C02F576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44B7D-FFE4-41CA-9A04-997A666366AF}"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B400F-B587-40F0-AB7B-07F6C02F576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F744B7D-FFE4-41CA-9A04-997A666366AF}"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B400F-B587-40F0-AB7B-07F6C02F576E}"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44B7D-FFE4-41CA-9A04-997A666366AF}"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B400F-B587-40F0-AB7B-07F6C02F576E}" type="slidenum">
              <a:rPr lang="en-GB" smtClean="0"/>
              <a:t>‹#›</a:t>
            </a:fld>
            <a:endParaRPr lang="en-GB"/>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F744B7D-FFE4-41CA-9A04-997A666366AF}"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B400F-B587-40F0-AB7B-07F6C02F576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9F744B7D-FFE4-41CA-9A04-997A666366AF}" type="datetimeFigureOut">
              <a:rPr lang="en-GB" smtClean="0"/>
              <a:t>14/06/2021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B400F-B587-40F0-AB7B-07F6C02F576E}"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F744B7D-FFE4-41CA-9A04-997A666366AF}" type="datetimeFigureOut">
              <a:rPr lang="en-GB" smtClean="0"/>
              <a:t>14/06/2021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FB400F-B587-40F0-AB7B-07F6C02F576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9F744B7D-FFE4-41CA-9A04-997A666366AF}" type="datetimeFigureOut">
              <a:rPr lang="en-GB" smtClean="0"/>
              <a:t>14/06/2021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FB400F-B587-40F0-AB7B-07F6C02F576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F744B7D-FFE4-41CA-9A04-997A666366AF}" type="datetimeFigureOut">
              <a:rPr lang="en-GB" smtClean="0"/>
              <a:t>14/06/2021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FB400F-B587-40F0-AB7B-07F6C02F576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F744B7D-FFE4-41CA-9A04-997A666366AF}" type="datetimeFigureOut">
              <a:rPr lang="en-GB" smtClean="0"/>
              <a:t>14/06/2021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B400F-B587-40F0-AB7B-07F6C02F576E}"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F744B7D-FFE4-41CA-9A04-997A666366AF}" type="datetimeFigureOut">
              <a:rPr lang="en-GB" smtClean="0"/>
              <a:t>14/06/2021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B400F-B587-40F0-AB7B-07F6C02F576E}"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F744B7D-FFE4-41CA-9A04-997A666366AF}" type="datetimeFigureOut">
              <a:rPr lang="en-GB" smtClean="0"/>
              <a:t>14/06/2021</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8FB400F-B587-40F0-AB7B-07F6C02F576E}"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seskibris.com/haberleri/yeni"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DC94D6-3C03-4C6D-8AB4-1FBF456E0AB2}"/>
              </a:ext>
            </a:extLst>
          </p:cNvPr>
          <p:cNvSpPr>
            <a:spLocks noGrp="1"/>
          </p:cNvSpPr>
          <p:nvPr>
            <p:ph type="ctrTitle"/>
          </p:nvPr>
        </p:nvSpPr>
        <p:spPr>
          <a:xfrm>
            <a:off x="700608" y="1628800"/>
            <a:ext cx="7543800" cy="1524000"/>
          </a:xfrm>
        </p:spPr>
        <p:txBody>
          <a:bodyPr>
            <a:normAutofit fontScale="90000"/>
          </a:bodyPr>
          <a:lstStyle/>
          <a:p>
            <a:r>
              <a:rPr lang="tr-TR" dirty="0" smtClean="0"/>
              <a:t>Başbakan Yardımcılığı Ekonomi ve Enerji Bakanlığı 180’inci Gün  </a:t>
            </a:r>
            <a:br>
              <a:rPr lang="tr-TR" dirty="0" smtClean="0"/>
            </a:br>
            <a:r>
              <a:rPr lang="tr-TR" dirty="0" smtClean="0"/>
              <a:t>Değerlendirme Toplantısı </a:t>
            </a:r>
            <a:endParaRPr lang="en-GB" dirty="0"/>
          </a:p>
        </p:txBody>
      </p:sp>
      <p:pic>
        <p:nvPicPr>
          <p:cNvPr id="5"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2">
            <a:extLst>
              <a:ext uri="{28A0092B-C50C-407E-A947-70E740481C1C}">
                <a14:useLocalDpi xmlns:a14="http://schemas.microsoft.com/office/drawing/2010/main" val="0"/>
              </a:ext>
            </a:extLst>
          </a:blip>
          <a:srcRect l="12021" t="27878" r="15729" b="30126"/>
          <a:stretch/>
        </p:blipFill>
        <p:spPr>
          <a:xfrm>
            <a:off x="755576" y="3645024"/>
            <a:ext cx="7488832" cy="1703046"/>
          </a:xfrm>
          <a:prstGeom prst="rect">
            <a:avLst/>
          </a:prstGeom>
        </p:spPr>
      </p:pic>
    </p:spTree>
    <p:extLst>
      <p:ext uri="{BB962C8B-B14F-4D97-AF65-F5344CB8AC3E}">
        <p14:creationId xmlns:p14="http://schemas.microsoft.com/office/powerpoint/2010/main" val="6479151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066" y="599588"/>
            <a:ext cx="7886700" cy="1325563"/>
          </a:xfrm>
        </p:spPr>
        <p:txBody>
          <a:bodyPr>
            <a:normAutofit fontScale="90000"/>
          </a:bodyPr>
          <a:lstStyle/>
          <a:p>
            <a:r>
              <a:rPr lang="tr-TR" b="1" dirty="0">
                <a:solidFill>
                  <a:prstClr val="black"/>
                </a:solidFill>
              </a:rPr>
              <a:t>KKTC YAPISAL </a:t>
            </a:r>
            <a:r>
              <a:rPr lang="tr-TR" b="1" dirty="0" smtClean="0">
                <a:solidFill>
                  <a:prstClr val="black"/>
                </a:solidFill>
              </a:rPr>
              <a:t>SORUNLARIN </a:t>
            </a:r>
            <a:r>
              <a:rPr lang="tr-TR" dirty="0">
                <a:solidFill>
                  <a:prstClr val="black"/>
                </a:solidFill>
              </a:rPr>
              <a:t/>
            </a:r>
            <a:br>
              <a:rPr lang="tr-TR" dirty="0">
                <a:solidFill>
                  <a:prstClr val="black"/>
                </a:solidFill>
              </a:rPr>
            </a:br>
            <a:endParaRPr lang="tr-TR" dirty="0"/>
          </a:p>
        </p:txBody>
      </p:sp>
      <p:sp>
        <p:nvSpPr>
          <p:cNvPr id="3" name="İçerik Yer Tutucusu 2"/>
          <p:cNvSpPr>
            <a:spLocks noGrp="1"/>
          </p:cNvSpPr>
          <p:nvPr>
            <p:ph idx="1"/>
          </p:nvPr>
        </p:nvSpPr>
        <p:spPr/>
        <p:txBody>
          <a:bodyPr>
            <a:normAutofit fontScale="77500" lnSpcReduction="20000"/>
          </a:bodyPr>
          <a:lstStyle/>
          <a:p>
            <a:pPr marL="285750" indent="-285750">
              <a:lnSpc>
                <a:spcPct val="150000"/>
              </a:lnSpc>
            </a:pPr>
            <a:r>
              <a:rPr lang="tr-TR" dirty="0">
                <a:solidFill>
                  <a:prstClr val="black"/>
                </a:solidFill>
              </a:rPr>
              <a:t>Dışa bağımlı bir ekonomik yapı</a:t>
            </a:r>
          </a:p>
          <a:p>
            <a:pPr marL="285750" indent="-285750">
              <a:lnSpc>
                <a:spcPct val="150000"/>
              </a:lnSpc>
            </a:pPr>
            <a:r>
              <a:rPr lang="tr-TR" dirty="0">
                <a:solidFill>
                  <a:prstClr val="black"/>
                </a:solidFill>
              </a:rPr>
              <a:t>Kısıtlı su, enerji, doğal kaynaklar</a:t>
            </a:r>
          </a:p>
          <a:p>
            <a:pPr marL="285750" indent="-285750">
              <a:lnSpc>
                <a:spcPct val="150000"/>
              </a:lnSpc>
            </a:pPr>
            <a:r>
              <a:rPr lang="tr-TR" dirty="0" smtClean="0">
                <a:solidFill>
                  <a:prstClr val="black"/>
                </a:solidFill>
              </a:rPr>
              <a:t>Tüketime dayalı bir ekonomik yapı</a:t>
            </a:r>
            <a:endParaRPr lang="tr-TR" dirty="0">
              <a:solidFill>
                <a:prstClr val="black"/>
              </a:solidFill>
            </a:endParaRPr>
          </a:p>
          <a:p>
            <a:pPr marL="285750" indent="-285750">
              <a:lnSpc>
                <a:spcPct val="150000"/>
              </a:lnSpc>
            </a:pPr>
            <a:r>
              <a:rPr lang="tr-TR" dirty="0">
                <a:solidFill>
                  <a:prstClr val="black"/>
                </a:solidFill>
              </a:rPr>
              <a:t>Turizm ve yükseköğretim ağırlıklı hizmet ihracatına dayalı ekonomik büyüme</a:t>
            </a:r>
          </a:p>
          <a:p>
            <a:pPr marL="285750" indent="-285750">
              <a:lnSpc>
                <a:spcPct val="150000"/>
              </a:lnSpc>
            </a:pPr>
            <a:r>
              <a:rPr lang="tr-TR" dirty="0">
                <a:solidFill>
                  <a:prstClr val="black"/>
                </a:solidFill>
              </a:rPr>
              <a:t>Düşük yatırım oranı (toplam yatırımlar/GSYH=%15)</a:t>
            </a:r>
          </a:p>
          <a:p>
            <a:pPr marL="285750" indent="-285750">
              <a:lnSpc>
                <a:spcPct val="150000"/>
              </a:lnSpc>
            </a:pPr>
            <a:r>
              <a:rPr lang="tr-TR" dirty="0">
                <a:solidFill>
                  <a:prstClr val="black"/>
                </a:solidFill>
              </a:rPr>
              <a:t>Düşük üretkenliğe sahip hizmet sektörü</a:t>
            </a:r>
          </a:p>
          <a:p>
            <a:pPr marL="285750" indent="-285750">
              <a:lnSpc>
                <a:spcPct val="150000"/>
              </a:lnSpc>
            </a:pPr>
            <a:r>
              <a:rPr lang="tr-TR" dirty="0">
                <a:solidFill>
                  <a:prstClr val="black"/>
                </a:solidFill>
              </a:rPr>
              <a:t>Düşük istihdam artışı, </a:t>
            </a:r>
            <a:r>
              <a:rPr lang="tr-TR" dirty="0" smtClean="0">
                <a:solidFill>
                  <a:prstClr val="black"/>
                </a:solidFill>
              </a:rPr>
              <a:t>2019 </a:t>
            </a:r>
            <a:r>
              <a:rPr lang="tr-TR" dirty="0">
                <a:solidFill>
                  <a:prstClr val="black"/>
                </a:solidFill>
              </a:rPr>
              <a:t>yılı (% 2,2) </a:t>
            </a:r>
          </a:p>
          <a:p>
            <a:endParaRPr lang="tr-TR" dirty="0"/>
          </a:p>
        </p:txBody>
      </p:sp>
    </p:spTree>
    <p:extLst>
      <p:ext uri="{BB962C8B-B14F-4D97-AF65-F5344CB8AC3E}">
        <p14:creationId xmlns:p14="http://schemas.microsoft.com/office/powerpoint/2010/main" val="10009456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4CC0A795-2577-4433-AC90-C96FD11B2922}"/>
              </a:ext>
            </a:extLst>
          </p:cNvPr>
          <p:cNvSpPr>
            <a:spLocks noGrp="1"/>
          </p:cNvSpPr>
          <p:nvPr>
            <p:ph idx="1"/>
          </p:nvPr>
        </p:nvSpPr>
        <p:spPr/>
        <p:txBody>
          <a:bodyPr>
            <a:normAutofit lnSpcReduction="10000"/>
          </a:bodyPr>
          <a:lstStyle/>
          <a:p>
            <a:r>
              <a:rPr lang="tr-TR" dirty="0"/>
              <a:t>Kişi başı milli geliri belli bir seviyeye ulaşan gelişmekte olan bir </a:t>
            </a:r>
            <a:r>
              <a:rPr lang="tr-TR" dirty="0" smtClean="0"/>
              <a:t>ülkenin, </a:t>
            </a:r>
            <a:r>
              <a:rPr lang="tr-TR" dirty="0"/>
              <a:t>ar-ge yoksunu üretim stili ve geleneksel iş yapış modellerine bağlı kalması </a:t>
            </a:r>
            <a:r>
              <a:rPr lang="tr-TR" dirty="0" smtClean="0"/>
              <a:t>nedeniyle, </a:t>
            </a:r>
            <a:r>
              <a:rPr lang="tr-TR" dirty="0"/>
              <a:t>kısırdöngüye girmesi ve kolay kolay gelişmiş ülke kategorisine ulaşamamasıdır.</a:t>
            </a:r>
          </a:p>
          <a:p>
            <a:endParaRPr lang="tr-TR" dirty="0"/>
          </a:p>
          <a:p>
            <a:r>
              <a:rPr lang="tr-TR" dirty="0"/>
              <a:t>Bundan sonrası için </a:t>
            </a:r>
            <a:r>
              <a:rPr lang="tr-TR" i="1" u="sng" dirty="0">
                <a:solidFill>
                  <a:srgbClr val="FF0000"/>
                </a:solidFill>
              </a:rPr>
              <a:t>katma değeri yüksek üretim, nitelikli </a:t>
            </a:r>
            <a:r>
              <a:rPr lang="tr-TR" i="1" u="sng" dirty="0" smtClean="0">
                <a:solidFill>
                  <a:srgbClr val="FF0000"/>
                </a:solidFill>
              </a:rPr>
              <a:t>iş gücü </a:t>
            </a:r>
            <a:r>
              <a:rPr lang="tr-TR" i="1" u="sng" dirty="0">
                <a:solidFill>
                  <a:srgbClr val="FF0000"/>
                </a:solidFill>
              </a:rPr>
              <a:t>ve üst düzey bir yönetim kalitesi </a:t>
            </a:r>
            <a:r>
              <a:rPr lang="tr-TR" i="1" u="sng" dirty="0" smtClean="0">
                <a:solidFill>
                  <a:srgbClr val="FF0000"/>
                </a:solidFill>
              </a:rPr>
              <a:t>gerekiyor.</a:t>
            </a:r>
            <a:endParaRPr lang="en-GB" i="1" u="sng" dirty="0">
              <a:solidFill>
                <a:srgbClr val="FF0000"/>
              </a:solidFill>
            </a:endParaRPr>
          </a:p>
        </p:txBody>
      </p:sp>
      <p:sp>
        <p:nvSpPr>
          <p:cNvPr id="2" name="Title 1">
            <a:extLst>
              <a:ext uri="{FF2B5EF4-FFF2-40B4-BE49-F238E27FC236}">
                <a16:creationId xmlns:a16="http://schemas.microsoft.com/office/drawing/2014/main" xmlns="" id="{986C9CAD-7665-4D54-938F-35F3742D85E3}"/>
              </a:ext>
            </a:extLst>
          </p:cNvPr>
          <p:cNvSpPr>
            <a:spLocks noGrp="1"/>
          </p:cNvSpPr>
          <p:nvPr>
            <p:ph type="title"/>
          </p:nvPr>
        </p:nvSpPr>
        <p:spPr/>
        <p:txBody>
          <a:bodyPr/>
          <a:lstStyle/>
          <a:p>
            <a:r>
              <a:rPr lang="tr-TR" dirty="0"/>
              <a:t>Orta Gelir Düzeyi Tuzağı</a:t>
            </a:r>
            <a:endParaRPr lang="en-GB" dirty="0"/>
          </a:p>
        </p:txBody>
      </p:sp>
      <p:pic>
        <p:nvPicPr>
          <p:cNvPr id="4"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24734073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F30DF70-D7DF-4EDF-8B7F-3141DCF1187C}"/>
              </a:ext>
            </a:extLst>
          </p:cNvPr>
          <p:cNvSpPr>
            <a:spLocks noGrp="1"/>
          </p:cNvSpPr>
          <p:nvPr>
            <p:ph idx="1"/>
          </p:nvPr>
        </p:nvSpPr>
        <p:spPr>
          <a:xfrm>
            <a:off x="467544" y="2420888"/>
            <a:ext cx="8007781" cy="5168685"/>
          </a:xfrm>
        </p:spPr>
        <p:txBody>
          <a:bodyPr>
            <a:normAutofit fontScale="92500"/>
          </a:bodyPr>
          <a:lstStyle/>
          <a:p>
            <a:pPr>
              <a:lnSpc>
                <a:spcPct val="120000"/>
              </a:lnSpc>
            </a:pPr>
            <a:r>
              <a:rPr lang="tr-TR" dirty="0" smtClean="0">
                <a:solidFill>
                  <a:srgbClr val="FF0000"/>
                </a:solidFill>
                <a:latin typeface="Arial" panose="020B0604020202020204" pitchFamily="34" charset="0"/>
                <a:cs typeface="Arial" panose="020B0604020202020204" pitchFamily="34" charset="0"/>
              </a:rPr>
              <a:t>Ekonomik </a:t>
            </a:r>
            <a:r>
              <a:rPr lang="tr-TR" dirty="0">
                <a:solidFill>
                  <a:srgbClr val="FF0000"/>
                </a:solidFill>
                <a:latin typeface="Arial" panose="020B0604020202020204" pitchFamily="34" charset="0"/>
                <a:cs typeface="Arial" panose="020B0604020202020204" pitchFamily="34" charset="0"/>
              </a:rPr>
              <a:t>büyüme odaklı bir kalkınma </a:t>
            </a:r>
            <a:r>
              <a:rPr lang="tr-TR" dirty="0" smtClean="0">
                <a:solidFill>
                  <a:srgbClr val="FF0000"/>
                </a:solidFill>
                <a:latin typeface="Arial" panose="020B0604020202020204" pitchFamily="34" charset="0"/>
                <a:cs typeface="Arial" panose="020B0604020202020204" pitchFamily="34" charset="0"/>
              </a:rPr>
              <a:t>projesi başlatılmalıdır. </a:t>
            </a:r>
            <a:r>
              <a:rPr lang="tr-TR" dirty="0">
                <a:solidFill>
                  <a:srgbClr val="FF0000"/>
                </a:solidFill>
                <a:latin typeface="Arial" panose="020B0604020202020204" pitchFamily="34" charset="0"/>
                <a:cs typeface="Arial" panose="020B0604020202020204" pitchFamily="34" charset="0"/>
              </a:rPr>
              <a:t>Önümüzdeki 15 yıl içerisinde ülkemizin gelmesini </a:t>
            </a:r>
            <a:r>
              <a:rPr lang="tr-TR" dirty="0" smtClean="0">
                <a:solidFill>
                  <a:srgbClr val="FF0000"/>
                </a:solidFill>
                <a:latin typeface="Arial" panose="020B0604020202020204" pitchFamily="34" charset="0"/>
                <a:cs typeface="Arial" panose="020B0604020202020204" pitchFamily="34" charset="0"/>
              </a:rPr>
              <a:t>hedeflediğimiz </a:t>
            </a:r>
            <a:r>
              <a:rPr lang="tr-TR" dirty="0">
                <a:solidFill>
                  <a:srgbClr val="FF0000"/>
                </a:solidFill>
                <a:latin typeface="Arial" panose="020B0604020202020204" pitchFamily="34" charset="0"/>
                <a:cs typeface="Arial" panose="020B0604020202020204" pitchFamily="34" charset="0"/>
              </a:rPr>
              <a:t>ekonomik ve sosyal durumu tanımlayarak, somut ve ölçülebilir kalkınma hedefleri oluşturmamıza imkan sağlayacak kapsamlı bir çalışma </a:t>
            </a:r>
            <a:r>
              <a:rPr lang="tr-TR" dirty="0" smtClean="0">
                <a:solidFill>
                  <a:srgbClr val="FF0000"/>
                </a:solidFill>
                <a:latin typeface="Arial" panose="020B0604020202020204" pitchFamily="34" charset="0"/>
                <a:cs typeface="Arial" panose="020B0604020202020204" pitchFamily="34" charset="0"/>
              </a:rPr>
              <a:t>başlatma zorundayız</a:t>
            </a:r>
            <a:r>
              <a:rPr lang="tr-TR" dirty="0" smtClean="0">
                <a:solidFill>
                  <a:srgbClr val="FF0000"/>
                </a:solidFill>
                <a:latin typeface="Arial" panose="020B0604020202020204" pitchFamily="34" charset="0"/>
                <a:cs typeface="Arial" panose="020B0604020202020204" pitchFamily="34" charset="0"/>
              </a:rPr>
              <a:t>.</a:t>
            </a:r>
            <a:endParaRPr lang="tr-TR" dirty="0">
              <a:solidFill>
                <a:srgbClr val="FF0000"/>
              </a:solidFill>
              <a:latin typeface="Arial" panose="020B0604020202020204" pitchFamily="34" charset="0"/>
              <a:cs typeface="Arial" panose="020B0604020202020204" pitchFamily="34" charset="0"/>
            </a:endParaRPr>
          </a:p>
          <a:p>
            <a:pPr>
              <a:lnSpc>
                <a:spcPct val="120000"/>
              </a:lnSpc>
            </a:pPr>
            <a:r>
              <a:rPr lang="tr-TR" sz="2200" dirty="0" smtClean="0">
                <a:latin typeface="Arial" panose="020B0604020202020204" pitchFamily="34" charset="0"/>
                <a:cs typeface="Arial" panose="020B0604020202020204" pitchFamily="34" charset="0"/>
              </a:rPr>
              <a:t>Bu </a:t>
            </a:r>
            <a:r>
              <a:rPr lang="tr-TR" sz="2200" dirty="0">
                <a:latin typeface="Arial" panose="020B0604020202020204" pitchFamily="34" charset="0"/>
                <a:cs typeface="Arial" panose="020B0604020202020204" pitchFamily="34" charset="0"/>
              </a:rPr>
              <a:t>çalışma, gerek Devlet kurumlarının gerekse dış paydaşların kalkınma yönünde ortaya koyduğu münferit çabalara eşgüdüm ve ivme katarak, lokomotif sektörlerin sürdürülebilirliğini </a:t>
            </a:r>
            <a:r>
              <a:rPr lang="tr-TR" sz="2200" dirty="0" smtClean="0">
                <a:latin typeface="Arial" panose="020B0604020202020204" pitchFamily="34" charset="0"/>
                <a:cs typeface="Arial" panose="020B0604020202020204" pitchFamily="34" charset="0"/>
              </a:rPr>
              <a:t>sağlamayı</a:t>
            </a:r>
            <a:r>
              <a:rPr lang="tr-TR" sz="2200" dirty="0">
                <a:latin typeface="Arial" panose="020B0604020202020204" pitchFamily="34" charset="0"/>
                <a:cs typeface="Arial" panose="020B0604020202020204" pitchFamily="34" charset="0"/>
              </a:rPr>
              <a:t>, sosyal ihtiyaçların planlı ve zamanında karşılanmasını, kaynakların ise verimli ve etkin kullanılmasını </a:t>
            </a:r>
            <a:r>
              <a:rPr lang="tr-TR" sz="2200" dirty="0" smtClean="0">
                <a:latin typeface="Arial" panose="020B0604020202020204" pitchFamily="34" charset="0"/>
                <a:cs typeface="Arial" panose="020B0604020202020204" pitchFamily="34" charset="0"/>
              </a:rPr>
              <a:t>amaçlamalıdır</a:t>
            </a:r>
            <a:r>
              <a:rPr lang="tr-TR" sz="2200" dirty="0" smtClean="0">
                <a:latin typeface="Arial" panose="020B0604020202020204" pitchFamily="34" charset="0"/>
                <a:cs typeface="Arial" panose="020B0604020202020204" pitchFamily="34" charset="0"/>
              </a:rPr>
              <a:t>.</a:t>
            </a:r>
            <a:endParaRPr lang="tr-TR" sz="2200" dirty="0">
              <a:latin typeface="Arial" panose="020B0604020202020204" pitchFamily="34" charset="0"/>
              <a:cs typeface="Arial" panose="020B0604020202020204" pitchFamily="34" charset="0"/>
            </a:endParaRPr>
          </a:p>
          <a:p>
            <a:pPr marL="0" indent="0">
              <a:lnSpc>
                <a:spcPct val="120000"/>
              </a:lnSpc>
              <a:buNone/>
            </a:pPr>
            <a:r>
              <a:rPr lang="tr-TR" dirty="0">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xmlns="" id="{F45BA661-A701-48E1-84DC-8C15AC1B6E01}"/>
              </a:ext>
            </a:extLst>
          </p:cNvPr>
          <p:cNvSpPr>
            <a:spLocks noGrp="1"/>
          </p:cNvSpPr>
          <p:nvPr>
            <p:ph type="title"/>
          </p:nvPr>
        </p:nvSpPr>
        <p:spPr/>
        <p:txBody>
          <a:bodyPr>
            <a:normAutofit fontScale="90000"/>
          </a:bodyPr>
          <a:lstStyle/>
          <a:p>
            <a:r>
              <a:rPr lang="tr-TR" dirty="0" smtClean="0"/>
              <a:t/>
            </a:r>
            <a:br>
              <a:rPr lang="tr-TR" dirty="0" smtClean="0"/>
            </a:br>
            <a:r>
              <a:rPr lang="tr-TR" u="sng" dirty="0" smtClean="0"/>
              <a:t>İstikrarlı </a:t>
            </a:r>
            <a:r>
              <a:rPr lang="tr-TR" u="sng" dirty="0"/>
              <a:t>Ekonomik Büyüme</a:t>
            </a:r>
            <a:endParaRPr lang="en-GB" u="sng" dirty="0"/>
          </a:p>
        </p:txBody>
      </p:sp>
    </p:spTree>
    <p:extLst>
      <p:ext uri="{BB962C8B-B14F-4D97-AF65-F5344CB8AC3E}">
        <p14:creationId xmlns:p14="http://schemas.microsoft.com/office/powerpoint/2010/main" val="26960155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endParaRPr lang="tr-TR" dirty="0" smtClean="0"/>
          </a:p>
          <a:p>
            <a:r>
              <a:rPr lang="tr-TR" dirty="0"/>
              <a:t>Vizyon: Ekonomik büyüme odaklı </a:t>
            </a:r>
            <a:r>
              <a:rPr lang="tr-TR" dirty="0" smtClean="0"/>
              <a:t>planlama </a:t>
            </a:r>
          </a:p>
          <a:p>
            <a:pPr marL="0" indent="0">
              <a:buNone/>
            </a:pPr>
            <a:r>
              <a:rPr lang="tr-TR" dirty="0" smtClean="0"/>
              <a:t> kısa vadeli müdahale planları</a:t>
            </a:r>
            <a:endParaRPr lang="tr-TR" dirty="0" smtClean="0"/>
          </a:p>
          <a:p>
            <a:endParaRPr lang="tr-TR" dirty="0" smtClean="0"/>
          </a:p>
          <a:p>
            <a:r>
              <a:rPr lang="tr-TR" dirty="0" smtClean="0"/>
              <a:t>Orta Vadeli Mali Strateji</a:t>
            </a:r>
          </a:p>
          <a:p>
            <a:pPr marL="0" indent="0">
              <a:buNone/>
            </a:pPr>
            <a:endParaRPr lang="tr-TR" dirty="0"/>
          </a:p>
          <a:p>
            <a:r>
              <a:rPr lang="tr-TR" dirty="0"/>
              <a:t>K</a:t>
            </a:r>
            <a:r>
              <a:rPr lang="tr-TR" dirty="0" smtClean="0"/>
              <a:t>atma </a:t>
            </a:r>
            <a:r>
              <a:rPr lang="tr-TR" dirty="0"/>
              <a:t>değeri yüksek üretim, nitelikli </a:t>
            </a:r>
            <a:r>
              <a:rPr lang="tr-TR" dirty="0" smtClean="0"/>
              <a:t>iş gücü </a:t>
            </a:r>
            <a:r>
              <a:rPr lang="tr-TR" dirty="0"/>
              <a:t>ve üst düzey bir yönetim kalitesi yaratacak eylem planları.</a:t>
            </a:r>
            <a:endParaRPr lang="en-GB" dirty="0"/>
          </a:p>
          <a:p>
            <a:endParaRPr lang="tr-TR" dirty="0" smtClean="0"/>
          </a:p>
        </p:txBody>
      </p:sp>
      <p:sp>
        <p:nvSpPr>
          <p:cNvPr id="2" name="Başlık 1"/>
          <p:cNvSpPr>
            <a:spLocks noGrp="1"/>
          </p:cNvSpPr>
          <p:nvPr>
            <p:ph type="title"/>
          </p:nvPr>
        </p:nvSpPr>
        <p:spPr>
          <a:xfrm>
            <a:off x="914400" y="614607"/>
            <a:ext cx="7772400" cy="1143000"/>
          </a:xfrm>
        </p:spPr>
        <p:txBody>
          <a:bodyPr>
            <a:normAutofit fontScale="90000"/>
          </a:bodyPr>
          <a:lstStyle/>
          <a:p>
            <a:r>
              <a:rPr lang="tr-TR" dirty="0" smtClean="0"/>
              <a:t/>
            </a:r>
            <a:br>
              <a:rPr lang="tr-TR" dirty="0" smtClean="0"/>
            </a:br>
            <a:r>
              <a:rPr lang="tr-TR" dirty="0" smtClean="0"/>
              <a:t>V</a:t>
            </a:r>
            <a:r>
              <a:rPr lang="tr-TR" b="1" u="sng" dirty="0" smtClean="0"/>
              <a:t>izyon </a:t>
            </a:r>
            <a:r>
              <a:rPr lang="tr-TR" dirty="0" smtClean="0"/>
              <a:t/>
            </a:r>
            <a:br>
              <a:rPr lang="tr-TR" dirty="0" smtClean="0"/>
            </a:br>
            <a:endParaRPr lang="tr-TR" dirty="0"/>
          </a:p>
        </p:txBody>
      </p:sp>
      <p:pic>
        <p:nvPicPr>
          <p:cNvPr id="4"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21" t="27878" r="15729" b="30126"/>
          <a:stretch/>
        </p:blipFill>
        <p:spPr>
          <a:xfrm>
            <a:off x="6732240" y="6317610"/>
            <a:ext cx="2376264" cy="540390"/>
          </a:xfrm>
          <a:prstGeom prst="rect">
            <a:avLst/>
          </a:prstGeom>
        </p:spPr>
      </p:pic>
    </p:spTree>
    <p:extLst>
      <p:ext uri="{BB962C8B-B14F-4D97-AF65-F5344CB8AC3E}">
        <p14:creationId xmlns:p14="http://schemas.microsoft.com/office/powerpoint/2010/main" val="988971103"/>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A2E6E878-E364-4C69-8631-2FE3C30B442A}"/>
              </a:ext>
            </a:extLst>
          </p:cNvPr>
          <p:cNvSpPr txBox="1">
            <a:spLocks/>
          </p:cNvSpPr>
          <p:nvPr/>
        </p:nvSpPr>
        <p:spPr>
          <a:xfrm>
            <a:off x="0" y="677225"/>
            <a:ext cx="9144001" cy="8546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mn-lt"/>
              </a:rPr>
              <a:t>15 </a:t>
            </a:r>
            <a:r>
              <a:rPr lang="en-US" sz="2600" b="1" dirty="0" err="1">
                <a:latin typeface="+mn-lt"/>
              </a:rPr>
              <a:t>yıl</a:t>
            </a:r>
            <a:r>
              <a:rPr lang="en-US" sz="2600" b="1" dirty="0">
                <a:latin typeface="+mn-lt"/>
              </a:rPr>
              <a:t> </a:t>
            </a:r>
            <a:r>
              <a:rPr lang="en-US" sz="2600" b="1" dirty="0" err="1">
                <a:latin typeface="+mn-lt"/>
              </a:rPr>
              <a:t>içinde</a:t>
            </a:r>
            <a:r>
              <a:rPr lang="en-US" sz="2600" b="1" dirty="0">
                <a:latin typeface="+mn-lt"/>
              </a:rPr>
              <a:t> </a:t>
            </a:r>
            <a:r>
              <a:rPr lang="en-US" sz="2600" b="1" dirty="0" err="1">
                <a:latin typeface="+mn-lt"/>
              </a:rPr>
              <a:t>kişi</a:t>
            </a:r>
            <a:r>
              <a:rPr lang="en-US" sz="2600" b="1" dirty="0">
                <a:latin typeface="+mn-lt"/>
              </a:rPr>
              <a:t> </a:t>
            </a:r>
            <a:r>
              <a:rPr lang="en-US" sz="2600" b="1" dirty="0" err="1">
                <a:latin typeface="+mn-lt"/>
              </a:rPr>
              <a:t>başına</a:t>
            </a:r>
            <a:r>
              <a:rPr lang="en-US" sz="2600" b="1" dirty="0">
                <a:latin typeface="+mn-lt"/>
              </a:rPr>
              <a:t> </a:t>
            </a:r>
            <a:r>
              <a:rPr lang="en-US" sz="2600" b="1" dirty="0" err="1">
                <a:latin typeface="+mn-lt"/>
              </a:rPr>
              <a:t>düşen</a:t>
            </a:r>
            <a:r>
              <a:rPr lang="en-US" sz="2600" b="1" dirty="0">
                <a:latin typeface="+mn-lt"/>
              </a:rPr>
              <a:t> </a:t>
            </a:r>
            <a:r>
              <a:rPr lang="en-US" sz="2600" b="1" dirty="0" err="1">
                <a:latin typeface="+mn-lt"/>
              </a:rPr>
              <a:t>gelir</a:t>
            </a:r>
            <a:r>
              <a:rPr lang="en-US" sz="2600" b="1" dirty="0">
                <a:latin typeface="+mn-lt"/>
              </a:rPr>
              <a:t> </a:t>
            </a:r>
            <a:r>
              <a:rPr lang="en-US" sz="2600" b="1" dirty="0" err="1">
                <a:latin typeface="+mn-lt"/>
              </a:rPr>
              <a:t>iki</a:t>
            </a:r>
            <a:r>
              <a:rPr lang="en-US" sz="2600" b="1" dirty="0">
                <a:latin typeface="+mn-lt"/>
              </a:rPr>
              <a:t> </a:t>
            </a:r>
            <a:r>
              <a:rPr lang="en-US" sz="2600" b="1" dirty="0" err="1">
                <a:latin typeface="+mn-lt"/>
              </a:rPr>
              <a:t>katına</a:t>
            </a:r>
            <a:r>
              <a:rPr lang="en-US" sz="2600" b="1" dirty="0">
                <a:latin typeface="+mn-lt"/>
              </a:rPr>
              <a:t> </a:t>
            </a:r>
            <a:r>
              <a:rPr lang="en-US" sz="2600" b="1" dirty="0" err="1">
                <a:latin typeface="+mn-lt"/>
              </a:rPr>
              <a:t>çıkarılabilir</a:t>
            </a:r>
            <a:r>
              <a:rPr lang="en-US" sz="2600" b="1" dirty="0">
                <a:latin typeface="+mn-lt"/>
              </a:rPr>
              <a:t> mi? Evet</a:t>
            </a:r>
          </a:p>
        </p:txBody>
      </p:sp>
      <p:pic>
        <p:nvPicPr>
          <p:cNvPr id="2" name="Picture 1">
            <a:extLst>
              <a:ext uri="{FF2B5EF4-FFF2-40B4-BE49-F238E27FC236}">
                <a16:creationId xmlns="" xmlns:a16="http://schemas.microsoft.com/office/drawing/2014/main" id="{74F108E6-E902-4246-9722-463AC1C20438}"/>
              </a:ext>
            </a:extLst>
          </p:cNvPr>
          <p:cNvPicPr>
            <a:picLocks noChangeAspect="1"/>
          </p:cNvPicPr>
          <p:nvPr/>
        </p:nvPicPr>
        <p:blipFill>
          <a:blip r:embed="rId3"/>
          <a:stretch>
            <a:fillRect/>
          </a:stretch>
        </p:blipFill>
        <p:spPr>
          <a:xfrm>
            <a:off x="1499226" y="2210334"/>
            <a:ext cx="6215175" cy="4560203"/>
          </a:xfrm>
          <a:prstGeom prst="rect">
            <a:avLst/>
          </a:prstGeom>
        </p:spPr>
      </p:pic>
      <p:sp>
        <p:nvSpPr>
          <p:cNvPr id="3" name="Rectangle 2">
            <a:extLst>
              <a:ext uri="{FF2B5EF4-FFF2-40B4-BE49-F238E27FC236}">
                <a16:creationId xmlns="" xmlns:a16="http://schemas.microsoft.com/office/drawing/2014/main" id="{C2E6EF41-8127-42D4-9CB1-6F28CA93739C}"/>
              </a:ext>
            </a:extLst>
          </p:cNvPr>
          <p:cNvSpPr/>
          <p:nvPr/>
        </p:nvSpPr>
        <p:spPr>
          <a:xfrm>
            <a:off x="1498527" y="1957733"/>
            <a:ext cx="6645244" cy="1200329"/>
          </a:xfrm>
          <a:prstGeom prst="rect">
            <a:avLst/>
          </a:prstGeom>
          <a:solidFill>
            <a:schemeClr val="bg1"/>
          </a:solidFill>
        </p:spPr>
        <p:txBody>
          <a:bodyPr wrap="square" anchor="t">
            <a:spAutoFit/>
          </a:bodyPr>
          <a:lstStyle/>
          <a:p>
            <a:r>
              <a:rPr lang="tr-TR" sz="2400" dirty="0"/>
              <a:t>Kişi başına düşen geliri 15 yıl içinde iki katından fazla artırmış olan ekonomiler                                                                    </a:t>
            </a:r>
          </a:p>
        </p:txBody>
      </p:sp>
      <p:sp>
        <p:nvSpPr>
          <p:cNvPr id="4" name="Rectangle 3">
            <a:extLst>
              <a:ext uri="{FF2B5EF4-FFF2-40B4-BE49-F238E27FC236}">
                <a16:creationId xmlns="" xmlns:a16="http://schemas.microsoft.com/office/drawing/2014/main" id="{652C6627-8B8F-4439-85E0-C94F71E537EB}"/>
              </a:ext>
            </a:extLst>
          </p:cNvPr>
          <p:cNvSpPr/>
          <p:nvPr/>
        </p:nvSpPr>
        <p:spPr>
          <a:xfrm>
            <a:off x="6684818" y="2789383"/>
            <a:ext cx="1115291" cy="3897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1CC9B07C-AA3D-4EF4-8C01-4B27F9E554EB}"/>
              </a:ext>
            </a:extLst>
          </p:cNvPr>
          <p:cNvSpPr/>
          <p:nvPr/>
        </p:nvSpPr>
        <p:spPr>
          <a:xfrm>
            <a:off x="6260529" y="5742433"/>
            <a:ext cx="1115291" cy="944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278AA973-4BFA-44C9-82F2-BB5C4955998E}"/>
              </a:ext>
            </a:extLst>
          </p:cNvPr>
          <p:cNvSpPr txBox="1"/>
          <p:nvPr/>
        </p:nvSpPr>
        <p:spPr>
          <a:xfrm rot="19030341">
            <a:off x="1451273" y="5708586"/>
            <a:ext cx="1306002" cy="461665"/>
          </a:xfrm>
          <a:prstGeom prst="rect">
            <a:avLst/>
          </a:prstGeom>
          <a:solidFill>
            <a:schemeClr val="bg1"/>
          </a:solidFill>
        </p:spPr>
        <p:txBody>
          <a:bodyPr wrap="square" rtlCol="0">
            <a:spAutoFit/>
          </a:bodyPr>
          <a:lstStyle/>
          <a:p>
            <a:r>
              <a:rPr lang="tr-TR" sz="1200" b="1" dirty="0"/>
              <a:t>KR Ekonomisi: 1994-2009</a:t>
            </a:r>
            <a:endParaRPr lang="en-GB" sz="1200" b="1" dirty="0"/>
          </a:p>
        </p:txBody>
      </p:sp>
      <p:sp>
        <p:nvSpPr>
          <p:cNvPr id="9" name="TextBox 8">
            <a:extLst>
              <a:ext uri="{FF2B5EF4-FFF2-40B4-BE49-F238E27FC236}">
                <a16:creationId xmlns="" xmlns:a16="http://schemas.microsoft.com/office/drawing/2014/main" id="{5FB1D03A-D9A0-4BA7-89D7-84E15A57FF72}"/>
              </a:ext>
            </a:extLst>
          </p:cNvPr>
          <p:cNvSpPr txBox="1"/>
          <p:nvPr/>
        </p:nvSpPr>
        <p:spPr>
          <a:xfrm rot="19124392">
            <a:off x="2254805" y="5708584"/>
            <a:ext cx="1306002" cy="461665"/>
          </a:xfrm>
          <a:prstGeom prst="rect">
            <a:avLst/>
          </a:prstGeom>
          <a:solidFill>
            <a:schemeClr val="bg1"/>
          </a:solidFill>
        </p:spPr>
        <p:txBody>
          <a:bodyPr wrap="square" rtlCol="0">
            <a:spAutoFit/>
          </a:bodyPr>
          <a:lstStyle/>
          <a:p>
            <a:r>
              <a:rPr lang="tr-TR" sz="1200" b="1" dirty="0"/>
              <a:t>İzlanda: 1978-1993</a:t>
            </a:r>
            <a:endParaRPr lang="en-GB" sz="1200" b="1" dirty="0"/>
          </a:p>
        </p:txBody>
      </p:sp>
      <p:sp>
        <p:nvSpPr>
          <p:cNvPr id="10" name="TextBox 9">
            <a:extLst>
              <a:ext uri="{FF2B5EF4-FFF2-40B4-BE49-F238E27FC236}">
                <a16:creationId xmlns="" xmlns:a16="http://schemas.microsoft.com/office/drawing/2014/main" id="{D63A416A-5DAF-4276-A0FE-D8DFE2C2E2C7}"/>
              </a:ext>
            </a:extLst>
          </p:cNvPr>
          <p:cNvSpPr txBox="1"/>
          <p:nvPr/>
        </p:nvSpPr>
        <p:spPr>
          <a:xfrm rot="19124392">
            <a:off x="3037754" y="5800916"/>
            <a:ext cx="1306002" cy="276999"/>
          </a:xfrm>
          <a:prstGeom prst="rect">
            <a:avLst/>
          </a:prstGeom>
          <a:solidFill>
            <a:schemeClr val="bg1"/>
          </a:solidFill>
        </p:spPr>
        <p:txBody>
          <a:bodyPr wrap="square" rtlCol="0">
            <a:spAutoFit/>
          </a:bodyPr>
          <a:lstStyle/>
          <a:p>
            <a:r>
              <a:rPr lang="tr-TR" sz="1200" b="1" dirty="0"/>
              <a:t>Malta: 2000-2015</a:t>
            </a:r>
            <a:endParaRPr lang="en-GB" sz="1200" b="1" dirty="0"/>
          </a:p>
        </p:txBody>
      </p:sp>
      <p:sp>
        <p:nvSpPr>
          <p:cNvPr id="11" name="TextBox 10">
            <a:extLst>
              <a:ext uri="{FF2B5EF4-FFF2-40B4-BE49-F238E27FC236}">
                <a16:creationId xmlns="" xmlns:a16="http://schemas.microsoft.com/office/drawing/2014/main" id="{F396D683-21B8-469D-8398-7BE364BFE581}"/>
              </a:ext>
            </a:extLst>
          </p:cNvPr>
          <p:cNvSpPr txBox="1"/>
          <p:nvPr/>
        </p:nvSpPr>
        <p:spPr>
          <a:xfrm rot="19052004">
            <a:off x="3686105" y="5721483"/>
            <a:ext cx="1367041" cy="461665"/>
          </a:xfrm>
          <a:prstGeom prst="rect">
            <a:avLst/>
          </a:prstGeom>
          <a:solidFill>
            <a:schemeClr val="bg1"/>
          </a:solidFill>
        </p:spPr>
        <p:txBody>
          <a:bodyPr wrap="square" rtlCol="0">
            <a:spAutoFit/>
          </a:bodyPr>
          <a:lstStyle/>
          <a:p>
            <a:r>
              <a:rPr lang="tr-TR" sz="1200" b="1" dirty="0"/>
              <a:t>Çek Cum. 2004-2018</a:t>
            </a:r>
            <a:endParaRPr lang="en-GB" sz="1200" b="1" dirty="0"/>
          </a:p>
        </p:txBody>
      </p:sp>
      <p:sp>
        <p:nvSpPr>
          <p:cNvPr id="12" name="TextBox 11">
            <a:extLst>
              <a:ext uri="{FF2B5EF4-FFF2-40B4-BE49-F238E27FC236}">
                <a16:creationId xmlns="" xmlns:a16="http://schemas.microsoft.com/office/drawing/2014/main" id="{F03F4FBF-8A0D-466B-BE36-504AA75C0294}"/>
              </a:ext>
            </a:extLst>
          </p:cNvPr>
          <p:cNvSpPr txBox="1"/>
          <p:nvPr/>
        </p:nvSpPr>
        <p:spPr>
          <a:xfrm rot="18918581">
            <a:off x="4555032" y="5791996"/>
            <a:ext cx="1306002" cy="461665"/>
          </a:xfrm>
          <a:prstGeom prst="rect">
            <a:avLst/>
          </a:prstGeom>
          <a:solidFill>
            <a:schemeClr val="bg1"/>
          </a:solidFill>
        </p:spPr>
        <p:txBody>
          <a:bodyPr wrap="square" rtlCol="0">
            <a:spAutoFit/>
          </a:bodyPr>
          <a:lstStyle/>
          <a:p>
            <a:r>
              <a:rPr lang="tr-TR" sz="1200" b="1" dirty="0"/>
              <a:t>Estonya: 2005-2018</a:t>
            </a:r>
            <a:endParaRPr lang="en-GB" sz="1200" b="1" dirty="0"/>
          </a:p>
        </p:txBody>
      </p:sp>
      <p:sp>
        <p:nvSpPr>
          <p:cNvPr id="13" name="TextBox 12">
            <a:extLst>
              <a:ext uri="{FF2B5EF4-FFF2-40B4-BE49-F238E27FC236}">
                <a16:creationId xmlns="" xmlns:a16="http://schemas.microsoft.com/office/drawing/2014/main" id="{EA16FB17-D0F7-43C4-A7A3-CA74DCE8AD3F}"/>
              </a:ext>
            </a:extLst>
          </p:cNvPr>
          <p:cNvSpPr txBox="1"/>
          <p:nvPr/>
        </p:nvSpPr>
        <p:spPr>
          <a:xfrm rot="18991471">
            <a:off x="5362739" y="5755067"/>
            <a:ext cx="1306002" cy="461665"/>
          </a:xfrm>
          <a:prstGeom prst="rect">
            <a:avLst/>
          </a:prstGeom>
          <a:solidFill>
            <a:schemeClr val="bg1"/>
          </a:solidFill>
        </p:spPr>
        <p:txBody>
          <a:bodyPr wrap="square" rtlCol="0">
            <a:spAutoFit/>
          </a:bodyPr>
          <a:lstStyle/>
          <a:p>
            <a:r>
              <a:rPr lang="tr-TR" sz="1200" b="1" dirty="0"/>
              <a:t>Slovenya: 1997-2013</a:t>
            </a:r>
            <a:endParaRPr lang="en-GB" sz="1200" b="1" dirty="0"/>
          </a:p>
        </p:txBody>
      </p:sp>
    </p:spTree>
    <p:extLst>
      <p:ext uri="{BB962C8B-B14F-4D97-AF65-F5344CB8AC3E}">
        <p14:creationId xmlns:p14="http://schemas.microsoft.com/office/powerpoint/2010/main" val="1010096384"/>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normAutofit/>
          </a:bodyPr>
          <a:lstStyle/>
          <a:p>
            <a:endParaRPr lang="tr-TR" dirty="0" smtClean="0"/>
          </a:p>
          <a:p>
            <a:r>
              <a:rPr lang="tr-TR" dirty="0" smtClean="0"/>
              <a:t>İlk 6 ayda söz konusu </a:t>
            </a:r>
            <a:r>
              <a:rPr lang="tr-TR" dirty="0" smtClean="0"/>
              <a:t>vizyon </a:t>
            </a:r>
            <a:r>
              <a:rPr lang="tr-TR" dirty="0" smtClean="0"/>
              <a:t>bağlamında bizden önceki doğru olduğuna inandığımız projeleri devam ettirdik</a:t>
            </a:r>
            <a:r>
              <a:rPr lang="tr-TR" dirty="0" smtClean="0"/>
              <a:t>. Bunun yanında </a:t>
            </a:r>
            <a:r>
              <a:rPr lang="tr-TR" dirty="0" smtClean="0"/>
              <a:t>birçok yeni </a:t>
            </a:r>
            <a:r>
              <a:rPr lang="tr-TR" dirty="0" smtClean="0"/>
              <a:t>projeler başlattık.</a:t>
            </a:r>
            <a:endParaRPr lang="tr-TR" dirty="0" smtClean="0"/>
          </a:p>
          <a:p>
            <a:endParaRPr lang="tr-TR" dirty="0"/>
          </a:p>
          <a:p>
            <a:endParaRPr lang="tr-TR" dirty="0" smtClean="0"/>
          </a:p>
          <a:p>
            <a:endParaRPr lang="en-GB" dirty="0"/>
          </a:p>
        </p:txBody>
      </p:sp>
      <p:sp>
        <p:nvSpPr>
          <p:cNvPr id="4" name="Başlık 3"/>
          <p:cNvSpPr>
            <a:spLocks noGrp="1"/>
          </p:cNvSpPr>
          <p:nvPr>
            <p:ph type="title"/>
          </p:nvPr>
        </p:nvSpPr>
        <p:spPr/>
        <p:txBody>
          <a:bodyPr/>
          <a:lstStyle/>
          <a:p>
            <a:r>
              <a:rPr lang="tr-TR" dirty="0" smtClean="0"/>
              <a:t>Son 180 gün </a:t>
            </a:r>
            <a:r>
              <a:rPr lang="tr-TR" dirty="0" smtClean="0"/>
              <a:t>değerlendirmesi</a:t>
            </a:r>
            <a:endParaRPr lang="en-GB" dirty="0"/>
          </a:p>
        </p:txBody>
      </p:sp>
      <p:pic>
        <p:nvPicPr>
          <p:cNvPr id="6"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126625764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4509119"/>
            <a:ext cx="7408333" cy="1617043"/>
          </a:xfrm>
        </p:spPr>
        <p:txBody>
          <a:bodyPr>
            <a:normAutofit fontScale="70000" lnSpcReduction="20000"/>
          </a:bodyPr>
          <a:lstStyle/>
          <a:p>
            <a:r>
              <a:rPr lang="tr-TR" dirty="0" smtClean="0"/>
              <a:t>Bizden önce başlamış olan ve Avrupa </a:t>
            </a:r>
            <a:r>
              <a:rPr lang="tr-TR" dirty="0" smtClean="0"/>
              <a:t>Birliği</a:t>
            </a:r>
            <a:r>
              <a:rPr lang="tr-TR" dirty="0" smtClean="0"/>
              <a:t>, Dünya </a:t>
            </a:r>
            <a:r>
              <a:rPr lang="tr-TR" dirty="0"/>
              <a:t>B</a:t>
            </a:r>
            <a:r>
              <a:rPr lang="tr-TR" dirty="0" smtClean="0"/>
              <a:t>ankası </a:t>
            </a:r>
            <a:r>
              <a:rPr lang="tr-TR" dirty="0"/>
              <a:t>ile Ekonomi </a:t>
            </a:r>
            <a:r>
              <a:rPr lang="tr-TR" dirty="0" smtClean="0"/>
              <a:t>ve </a:t>
            </a:r>
            <a:r>
              <a:rPr lang="tr-TR" dirty="0" smtClean="0"/>
              <a:t>Enerji </a:t>
            </a:r>
            <a:r>
              <a:rPr lang="tr-TR" dirty="0" smtClean="0"/>
              <a:t>B</a:t>
            </a:r>
            <a:r>
              <a:rPr lang="tr-TR" dirty="0" smtClean="0"/>
              <a:t>akanlığımızın </a:t>
            </a:r>
            <a:r>
              <a:rPr lang="tr-TR" dirty="0"/>
              <a:t>ortaklaşa yürüttüğü </a:t>
            </a:r>
            <a:r>
              <a:rPr lang="tr-TR" dirty="0" smtClean="0"/>
              <a:t>projenin ilk kısmını bitirdik. </a:t>
            </a:r>
            <a:r>
              <a:rPr lang="tr-TR" dirty="0"/>
              <a:t>KKTC ekonomisi ; tarım, hizmet sektörleri, enerji, yüksek öğretim gibi 8 ana temada </a:t>
            </a:r>
            <a:r>
              <a:rPr lang="tr-TR" dirty="0" smtClean="0"/>
              <a:t>analiz </a:t>
            </a:r>
            <a:r>
              <a:rPr lang="tr-TR" dirty="0"/>
              <a:t>ve saha araştırmaları </a:t>
            </a:r>
            <a:r>
              <a:rPr lang="tr-TR" dirty="0" smtClean="0"/>
              <a:t>sonucunda </a:t>
            </a:r>
            <a:r>
              <a:rPr lang="tr-TR" dirty="0" smtClean="0"/>
              <a:t>Eylem </a:t>
            </a:r>
            <a:r>
              <a:rPr lang="tr-TR" dirty="0" smtClean="0"/>
              <a:t>planları tamamlanmıştır. </a:t>
            </a:r>
            <a:endParaRPr lang="en-GB" dirty="0"/>
          </a:p>
          <a:p>
            <a:r>
              <a:rPr lang="tr-TR" dirty="0" smtClean="0"/>
              <a:t>Böylece ekonomik büyüme sağlayabilecek bir </a:t>
            </a:r>
            <a:r>
              <a:rPr lang="tr-TR" dirty="0" smtClean="0"/>
              <a:t>planın ana hatları </a:t>
            </a:r>
            <a:r>
              <a:rPr lang="tr-TR" dirty="0" smtClean="0"/>
              <a:t>artık mevcuttur.</a:t>
            </a:r>
            <a:endParaRPr lang="en-GB" dirty="0"/>
          </a:p>
        </p:txBody>
      </p:sp>
      <p:sp>
        <p:nvSpPr>
          <p:cNvPr id="3" name="Başlık 2"/>
          <p:cNvSpPr>
            <a:spLocks noGrp="1"/>
          </p:cNvSpPr>
          <p:nvPr>
            <p:ph type="title"/>
          </p:nvPr>
        </p:nvSpPr>
        <p:spPr>
          <a:xfrm>
            <a:off x="395536" y="548680"/>
            <a:ext cx="8229600" cy="1252728"/>
          </a:xfrm>
        </p:spPr>
        <p:txBody>
          <a:bodyPr>
            <a:normAutofit fontScale="90000"/>
          </a:bodyPr>
          <a:lstStyle/>
          <a:p>
            <a:r>
              <a:rPr lang="tr-TR" b="1" u="sng" dirty="0"/>
              <a:t>Ekonominin planlanması : 2035 Hedefleri Projesi</a:t>
            </a:r>
            <a:r>
              <a:rPr lang="en-GB" dirty="0"/>
              <a:t/>
            </a:r>
            <a:br>
              <a:rPr lang="en-GB" dirty="0"/>
            </a:br>
            <a:endParaRPr lang="en-GB" dirty="0"/>
          </a:p>
        </p:txBody>
      </p:sp>
      <p:pic>
        <p:nvPicPr>
          <p:cNvPr id="1026" name="Picture 2" descr="“Vizyon 2035&quot; projesi yarın başlıy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8602"/>
            <a:ext cx="7416824" cy="20389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17044249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724128" y="2420888"/>
            <a:ext cx="3103212" cy="4320480"/>
          </a:xfrm>
        </p:spPr>
        <p:txBody>
          <a:bodyPr/>
          <a:lstStyle/>
          <a:p>
            <a:r>
              <a:rPr lang="tr-TR" dirty="0" smtClean="0"/>
              <a:t>4 </a:t>
            </a:r>
            <a:r>
              <a:rPr lang="tr-TR" dirty="0" smtClean="0"/>
              <a:t>yıllık bir aradan sonra </a:t>
            </a:r>
            <a:r>
              <a:rPr lang="tr-TR" dirty="0" smtClean="0"/>
              <a:t>KKTC-TC arasında imzalanan </a:t>
            </a:r>
            <a:r>
              <a:rPr lang="tr-TR" dirty="0" smtClean="0"/>
              <a:t>Kıyı Anlaşması </a:t>
            </a:r>
            <a:r>
              <a:rPr lang="tr-TR" dirty="0" smtClean="0"/>
              <a:t>güncellenmiş ve KKTC lehine genişletilmiştir. İhracatın büyümesi olanağı yaratılmıştır.</a:t>
            </a:r>
            <a:endParaRPr lang="en-GB" dirty="0"/>
          </a:p>
        </p:txBody>
      </p:sp>
      <p:sp>
        <p:nvSpPr>
          <p:cNvPr id="3" name="Başlık 2"/>
          <p:cNvSpPr>
            <a:spLocks noGrp="1"/>
          </p:cNvSpPr>
          <p:nvPr>
            <p:ph type="title"/>
          </p:nvPr>
        </p:nvSpPr>
        <p:spPr/>
        <p:txBody>
          <a:bodyPr/>
          <a:lstStyle/>
          <a:p>
            <a:r>
              <a:rPr lang="tr-TR" dirty="0" smtClean="0"/>
              <a:t>Kıyı Anlaşması</a:t>
            </a:r>
            <a:endParaRPr lang="en-GB" dirty="0"/>
          </a:p>
        </p:txBody>
      </p:sp>
      <p:pic>
        <p:nvPicPr>
          <p:cNvPr id="2050" name="Picture 2" descr="KKTC ve TC hükümetleri arasında ticaret ve ekonomik işbirliğinin geliştirilmesine yönelik protokol imzaland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8" y="2420888"/>
            <a:ext cx="5695350" cy="3960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100124836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r>
              <a:rPr lang="tr-TR" dirty="0" smtClean="0"/>
              <a:t>KKKTC-TC arasında ilk kez ihracatı artırabilmek için bir işbirliği protokolü imzalanmıştır. Anlaşma </a:t>
            </a:r>
            <a:r>
              <a:rPr lang="tr-TR" dirty="0"/>
              <a:t>KKTC adına </a:t>
            </a:r>
            <a:r>
              <a:rPr lang="tr-TR" dirty="0" smtClean="0"/>
              <a:t>birçok alanda fırsatlar yaratacaktır.</a:t>
            </a:r>
          </a:p>
          <a:p>
            <a:endParaRPr lang="tr-TR" dirty="0" smtClean="0"/>
          </a:p>
          <a:p>
            <a:r>
              <a:rPr lang="tr-TR" dirty="0" smtClean="0"/>
              <a:t>E-ticaretin artırılması</a:t>
            </a:r>
          </a:p>
          <a:p>
            <a:r>
              <a:rPr lang="tr-TR" dirty="0" smtClean="0"/>
              <a:t>İhracat eylem planı hazırlanması</a:t>
            </a:r>
          </a:p>
          <a:p>
            <a:r>
              <a:rPr lang="tr-TR" dirty="0" smtClean="0"/>
              <a:t>Anlaşmalı tarımcılık veya sanayicilik modeli geliştirilmesi</a:t>
            </a:r>
          </a:p>
          <a:p>
            <a:r>
              <a:rPr lang="tr-TR" dirty="0" smtClean="0"/>
              <a:t>Eğitim ve teknik destek verilmesi</a:t>
            </a:r>
          </a:p>
          <a:p>
            <a:r>
              <a:rPr lang="tr-TR" dirty="0" smtClean="0"/>
              <a:t>Fuarlarda </a:t>
            </a:r>
            <a:r>
              <a:rPr lang="tr-TR" dirty="0" smtClean="0"/>
              <a:t>teşvik verilmesi</a:t>
            </a:r>
          </a:p>
          <a:p>
            <a:r>
              <a:rPr lang="tr-TR" dirty="0" smtClean="0"/>
              <a:t>Kadın ve genç girişimciliğinin artırılması</a:t>
            </a:r>
          </a:p>
          <a:p>
            <a:endParaRPr lang="tr-TR" dirty="0" smtClean="0"/>
          </a:p>
          <a:p>
            <a:endParaRPr lang="en-GB" dirty="0"/>
          </a:p>
        </p:txBody>
      </p:sp>
      <p:sp>
        <p:nvSpPr>
          <p:cNvPr id="3" name="Başlık 2"/>
          <p:cNvSpPr>
            <a:spLocks noGrp="1"/>
          </p:cNvSpPr>
          <p:nvPr>
            <p:ph type="title"/>
          </p:nvPr>
        </p:nvSpPr>
        <p:spPr/>
        <p:txBody>
          <a:bodyPr/>
          <a:lstStyle/>
          <a:p>
            <a:r>
              <a:rPr lang="tr-TR" dirty="0" smtClean="0"/>
              <a:t>Ekonomik </a:t>
            </a:r>
            <a:r>
              <a:rPr lang="tr-TR" dirty="0"/>
              <a:t>İ</a:t>
            </a:r>
            <a:r>
              <a:rPr lang="tr-TR" dirty="0" smtClean="0"/>
              <a:t>şbirliği </a:t>
            </a:r>
            <a:r>
              <a:rPr lang="tr-TR" dirty="0"/>
              <a:t>A</a:t>
            </a:r>
            <a:r>
              <a:rPr lang="tr-TR" dirty="0" smtClean="0"/>
              <a:t>nlaşması</a:t>
            </a:r>
            <a:endParaRPr lang="en-GB" dirty="0"/>
          </a:p>
        </p:txBody>
      </p:sp>
      <p:pic>
        <p:nvPicPr>
          <p:cNvPr id="4"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188284635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Üretim ve ihracatın artırılması için…</a:t>
            </a:r>
          </a:p>
          <a:p>
            <a:r>
              <a:rPr lang="tr-TR" dirty="0" smtClean="0"/>
              <a:t>Türkiye PTT ile Posta dairesi işbirliği ile hızlı kargo ve transit kargo artık mümkün oluyor.</a:t>
            </a:r>
          </a:p>
          <a:p>
            <a:r>
              <a:rPr lang="tr-TR" dirty="0" smtClean="0"/>
              <a:t>KKTC posta dairesinin alt yapısı güçlendiriyor.</a:t>
            </a:r>
          </a:p>
          <a:p>
            <a:r>
              <a:rPr lang="tr-TR" dirty="0" smtClean="0"/>
              <a:t>Kargo şirketleri için yasa ve e-ticaret yasası çıkartılıyor</a:t>
            </a:r>
          </a:p>
          <a:p>
            <a:r>
              <a:rPr lang="tr-TR" dirty="0" smtClean="0"/>
              <a:t>KKTC ürünleri TC devlet e-ticaret </a:t>
            </a:r>
            <a:r>
              <a:rPr lang="tr-TR" dirty="0" err="1" smtClean="0"/>
              <a:t>portallarında</a:t>
            </a:r>
            <a:r>
              <a:rPr lang="tr-TR" dirty="0" smtClean="0"/>
              <a:t> sergileniyor ve pazarlanıyor.</a:t>
            </a:r>
          </a:p>
          <a:p>
            <a:r>
              <a:rPr lang="tr-TR" dirty="0" smtClean="0"/>
              <a:t>KKTC yeni bir ihracat alanı kazanıyor.</a:t>
            </a:r>
          </a:p>
          <a:p>
            <a:endParaRPr lang="tr-TR" dirty="0" smtClean="0"/>
          </a:p>
          <a:p>
            <a:endParaRPr lang="en-GB" dirty="0"/>
          </a:p>
        </p:txBody>
      </p:sp>
      <p:sp>
        <p:nvSpPr>
          <p:cNvPr id="3" name="Başlık 2"/>
          <p:cNvSpPr>
            <a:spLocks noGrp="1"/>
          </p:cNvSpPr>
          <p:nvPr>
            <p:ph type="title"/>
          </p:nvPr>
        </p:nvSpPr>
        <p:spPr/>
        <p:txBody>
          <a:bodyPr>
            <a:normAutofit fontScale="90000"/>
          </a:bodyPr>
          <a:lstStyle/>
          <a:p>
            <a:r>
              <a:rPr lang="tr-TR" dirty="0" smtClean="0"/>
              <a:t>İki ülke arasında E-ticaretin </a:t>
            </a:r>
            <a:r>
              <a:rPr lang="tr-TR" dirty="0"/>
              <a:t>artırılması</a:t>
            </a:r>
            <a:endParaRPr lang="en-GB" dirty="0"/>
          </a:p>
        </p:txBody>
      </p:sp>
      <p:pic>
        <p:nvPicPr>
          <p:cNvPr id="4"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140345258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852936"/>
            <a:ext cx="8229600" cy="1252728"/>
          </a:xfrm>
        </p:spPr>
        <p:txBody>
          <a:bodyPr>
            <a:normAutofit fontScale="90000"/>
          </a:bodyPr>
          <a:lstStyle/>
          <a:p>
            <a:r>
              <a:rPr lang="tr-TR" dirty="0" smtClean="0">
                <a:solidFill>
                  <a:schemeClr val="tx1"/>
                </a:solidFill>
              </a:rPr>
              <a:t>Ekonomik durum değerlendirilmesi</a:t>
            </a:r>
            <a:endParaRPr lang="en-GB" dirty="0">
              <a:solidFill>
                <a:schemeClr val="tx1"/>
              </a:solidFill>
            </a:endParaRPr>
          </a:p>
        </p:txBody>
      </p:sp>
      <p:pic>
        <p:nvPicPr>
          <p:cNvPr id="4"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2752629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KKTC İhracat eylem planı hazırlanıyor</a:t>
            </a:r>
          </a:p>
          <a:p>
            <a:r>
              <a:rPr lang="tr-TR" dirty="0" smtClean="0"/>
              <a:t>Böylece hangi ürünlerin daha avantajlı olduğu  hangi ürünlerin Pazar bulabildiği ve hangi ürünlerin </a:t>
            </a:r>
            <a:r>
              <a:rPr lang="tr-TR" dirty="0" smtClean="0"/>
              <a:t>hangi ülkelerde</a:t>
            </a:r>
            <a:r>
              <a:rPr lang="tr-TR" dirty="0" smtClean="0"/>
              <a:t> </a:t>
            </a:r>
            <a:r>
              <a:rPr lang="tr-TR" dirty="0" smtClean="0"/>
              <a:t>satılabileceği konusunda bilgimiz olacak .</a:t>
            </a:r>
          </a:p>
          <a:p>
            <a:r>
              <a:rPr lang="tr-TR" dirty="0" smtClean="0"/>
              <a:t>Türkiye’nin zaten ithal ettiği ürünlerin üretimi ile de Türkiye’ye olan  ihracatın artırılması sağlanacak </a:t>
            </a:r>
            <a:endParaRPr lang="en-GB" dirty="0"/>
          </a:p>
        </p:txBody>
      </p:sp>
      <p:sp>
        <p:nvSpPr>
          <p:cNvPr id="3" name="Başlık 2"/>
          <p:cNvSpPr>
            <a:spLocks noGrp="1"/>
          </p:cNvSpPr>
          <p:nvPr>
            <p:ph type="title"/>
          </p:nvPr>
        </p:nvSpPr>
        <p:spPr/>
        <p:txBody>
          <a:bodyPr>
            <a:normAutofit fontScale="90000"/>
          </a:bodyPr>
          <a:lstStyle/>
          <a:p>
            <a:r>
              <a:rPr lang="tr-TR" dirty="0"/>
              <a:t>İhracat eylem planı hazırlanması</a:t>
            </a:r>
            <a:br>
              <a:rPr lang="tr-TR" dirty="0"/>
            </a:br>
            <a:endParaRPr lang="en-GB" dirty="0"/>
          </a:p>
        </p:txBody>
      </p:sp>
      <p:pic>
        <p:nvPicPr>
          <p:cNvPr id="4"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6285679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dirty="0" smtClean="0"/>
              <a:t>İhracatın artırılması için…</a:t>
            </a:r>
          </a:p>
          <a:p>
            <a:r>
              <a:rPr lang="tr-TR" dirty="0" smtClean="0"/>
              <a:t>İki ülke arasında alınan prensip kararına göre KKTC ve TC arasında bazı ürünlerde anlaşılan kotanın Türkiye’de müşteri veya Pazar bulunması sağlanacak . Böylece </a:t>
            </a:r>
            <a:r>
              <a:rPr lang="tr-TR" dirty="0" smtClean="0"/>
              <a:t>KKTC’de </a:t>
            </a:r>
            <a:r>
              <a:rPr lang="tr-TR" dirty="0" smtClean="0"/>
              <a:t>üretenler ürünlerinin bir yıl sonra kaça satabileceğini ve ne kadarını satabileceğini bilecek</a:t>
            </a:r>
            <a:r>
              <a:rPr lang="tr-TR" dirty="0" smtClean="0"/>
              <a:t>.</a:t>
            </a:r>
          </a:p>
          <a:p>
            <a:r>
              <a:rPr lang="tr-TR" dirty="0" smtClean="0"/>
              <a:t>İlk ürün muz olarak kararlaştırılmıştır. 100 ton muzun 2022 de Türkiye’de satılması planlanmaktadır.</a:t>
            </a:r>
            <a:endParaRPr lang="en-GB" dirty="0"/>
          </a:p>
        </p:txBody>
      </p:sp>
      <p:sp>
        <p:nvSpPr>
          <p:cNvPr id="3" name="Başlık 2"/>
          <p:cNvSpPr>
            <a:spLocks noGrp="1"/>
          </p:cNvSpPr>
          <p:nvPr>
            <p:ph type="title"/>
          </p:nvPr>
        </p:nvSpPr>
        <p:spPr>
          <a:xfrm>
            <a:off x="467544" y="548680"/>
            <a:ext cx="8229600" cy="1252728"/>
          </a:xfrm>
        </p:spPr>
        <p:txBody>
          <a:bodyPr>
            <a:normAutofit fontScale="90000"/>
          </a:bodyPr>
          <a:lstStyle/>
          <a:p>
            <a:r>
              <a:rPr lang="tr-TR" dirty="0"/>
              <a:t>Anlaşmalı tarımcılık veya sanayicilik modeli geliştirilmesi</a:t>
            </a:r>
            <a:br>
              <a:rPr lang="tr-TR" dirty="0"/>
            </a:br>
            <a:endParaRPr lang="en-GB" dirty="0"/>
          </a:p>
        </p:txBody>
      </p:sp>
      <p:pic>
        <p:nvPicPr>
          <p:cNvPr id="4"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232672696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Toplumda uzmanlaşmanın ve becerinin artırılması için </a:t>
            </a:r>
          </a:p>
          <a:p>
            <a:r>
              <a:rPr lang="tr-TR" dirty="0" smtClean="0"/>
              <a:t>E-ticaret başta olmak üzere birçok alanda KKTC devlet dairlerinde çalışan personele teknik eğitim verilmesi sağlanacak.</a:t>
            </a:r>
          </a:p>
          <a:p>
            <a:r>
              <a:rPr lang="tr-TR" dirty="0" smtClean="0"/>
              <a:t>Otomasyon sistemleri uyumlaştırılacak . Böylece bürokrasi azalacak ve iş yapılabilirlik artacak.</a:t>
            </a:r>
            <a:endParaRPr lang="en-GB" dirty="0"/>
          </a:p>
        </p:txBody>
      </p:sp>
      <p:sp>
        <p:nvSpPr>
          <p:cNvPr id="3" name="Başlık 2"/>
          <p:cNvSpPr>
            <a:spLocks noGrp="1"/>
          </p:cNvSpPr>
          <p:nvPr>
            <p:ph type="title"/>
          </p:nvPr>
        </p:nvSpPr>
        <p:spPr/>
        <p:txBody>
          <a:bodyPr>
            <a:normAutofit fontScale="90000"/>
          </a:bodyPr>
          <a:lstStyle/>
          <a:p>
            <a:r>
              <a:rPr lang="tr-TR" dirty="0"/>
              <a:t>Eğitim ve teknik destek verilmesi</a:t>
            </a:r>
            <a:br>
              <a:rPr lang="tr-TR" dirty="0"/>
            </a:br>
            <a:endParaRPr lang="en-GB" dirty="0"/>
          </a:p>
        </p:txBody>
      </p:sp>
      <p:pic>
        <p:nvPicPr>
          <p:cNvPr id="4"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243023253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İhracatın artırılması için ….</a:t>
            </a:r>
          </a:p>
          <a:p>
            <a:r>
              <a:rPr lang="tr-TR" dirty="0" smtClean="0"/>
              <a:t>Türkiye’de veya Türkiye’nin </a:t>
            </a:r>
            <a:r>
              <a:rPr lang="tr-TR" dirty="0" smtClean="0"/>
              <a:t>yurt dışında </a:t>
            </a:r>
            <a:r>
              <a:rPr lang="tr-TR" dirty="0" smtClean="0"/>
              <a:t>yaptığı ticari </a:t>
            </a:r>
            <a:r>
              <a:rPr lang="tr-TR" dirty="0" smtClean="0"/>
              <a:t>fuarlardan </a:t>
            </a:r>
            <a:r>
              <a:rPr lang="tr-TR" dirty="0" smtClean="0"/>
              <a:t>veya </a:t>
            </a:r>
            <a:r>
              <a:rPr lang="tr-TR" dirty="0" smtClean="0"/>
              <a:t>tanıtımlardan </a:t>
            </a:r>
            <a:r>
              <a:rPr lang="tr-TR" dirty="0" smtClean="0"/>
              <a:t>KKTC şirketleri de yararlanacak  </a:t>
            </a:r>
            <a:r>
              <a:rPr lang="tr-TR" dirty="0" err="1" smtClean="0"/>
              <a:t>teşviklendirilecektir</a:t>
            </a:r>
            <a:r>
              <a:rPr lang="tr-TR" dirty="0" smtClean="0"/>
              <a:t>.</a:t>
            </a:r>
            <a:endParaRPr lang="en-GB" dirty="0"/>
          </a:p>
        </p:txBody>
      </p:sp>
      <p:sp>
        <p:nvSpPr>
          <p:cNvPr id="3" name="Başlık 2"/>
          <p:cNvSpPr>
            <a:spLocks noGrp="1"/>
          </p:cNvSpPr>
          <p:nvPr>
            <p:ph type="title"/>
          </p:nvPr>
        </p:nvSpPr>
        <p:spPr/>
        <p:txBody>
          <a:bodyPr>
            <a:normAutofit fontScale="90000"/>
          </a:bodyPr>
          <a:lstStyle/>
          <a:p>
            <a:r>
              <a:rPr lang="tr-TR" dirty="0"/>
              <a:t>Fuarlarda </a:t>
            </a:r>
            <a:r>
              <a:rPr lang="tr-TR" dirty="0" smtClean="0"/>
              <a:t>teşvik </a:t>
            </a:r>
            <a:r>
              <a:rPr lang="tr-TR" dirty="0"/>
              <a:t>verilmesi</a:t>
            </a:r>
            <a:br>
              <a:rPr lang="tr-TR" dirty="0"/>
            </a:br>
            <a:endParaRPr lang="en-GB" dirty="0"/>
          </a:p>
        </p:txBody>
      </p:sp>
      <p:pic>
        <p:nvPicPr>
          <p:cNvPr id="4"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264668942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Ülkedeki toplam üretimin artırılması için …</a:t>
            </a:r>
          </a:p>
          <a:p>
            <a:r>
              <a:rPr lang="tr-TR" dirty="0" smtClean="0"/>
              <a:t>Kadın ve genç istihdamının artırılması gerekliliği </a:t>
            </a:r>
            <a:r>
              <a:rPr lang="tr-TR" dirty="0" smtClean="0"/>
              <a:t>vardır. Bu </a:t>
            </a:r>
            <a:r>
              <a:rPr lang="tr-TR" dirty="0" smtClean="0"/>
              <a:t>yüzden  Sivil toplum ve KKTC-TC ekonomi bakanlıkları arasında </a:t>
            </a:r>
            <a:r>
              <a:rPr lang="tr-TR" dirty="0" smtClean="0"/>
              <a:t>kooperatifleşme, </a:t>
            </a:r>
            <a:r>
              <a:rPr lang="tr-TR" dirty="0" smtClean="0"/>
              <a:t>ürün </a:t>
            </a:r>
            <a:r>
              <a:rPr lang="tr-TR" dirty="0" smtClean="0"/>
              <a:t>geliştirme, </a:t>
            </a:r>
            <a:r>
              <a:rPr lang="tr-TR" dirty="0" smtClean="0"/>
              <a:t>kurumsal kapasite artırımı gibi alanlarda işbirliği </a:t>
            </a:r>
            <a:r>
              <a:rPr lang="tr-TR" dirty="0" smtClean="0"/>
              <a:t>yapılarak, KKTC’de </a:t>
            </a:r>
            <a:r>
              <a:rPr lang="tr-TR" dirty="0" smtClean="0"/>
              <a:t>kadınların ve gençlerin özellikle E-ticaret üzerinden girişimcilik yapılması desteklenecek. </a:t>
            </a:r>
            <a:endParaRPr lang="en-GB" dirty="0"/>
          </a:p>
        </p:txBody>
      </p:sp>
      <p:sp>
        <p:nvSpPr>
          <p:cNvPr id="3" name="Başlık 2"/>
          <p:cNvSpPr>
            <a:spLocks noGrp="1"/>
          </p:cNvSpPr>
          <p:nvPr>
            <p:ph type="title"/>
          </p:nvPr>
        </p:nvSpPr>
        <p:spPr/>
        <p:txBody>
          <a:bodyPr>
            <a:normAutofit fontScale="90000"/>
          </a:bodyPr>
          <a:lstStyle/>
          <a:p>
            <a:r>
              <a:rPr lang="tr-TR" dirty="0"/>
              <a:t>Kadın ve genç girişimciliğinin artırılması</a:t>
            </a:r>
          </a:p>
        </p:txBody>
      </p:sp>
      <p:pic>
        <p:nvPicPr>
          <p:cNvPr id="4"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423826955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580112" y="2348880"/>
            <a:ext cx="3312368" cy="3960440"/>
          </a:xfrm>
        </p:spPr>
        <p:txBody>
          <a:bodyPr>
            <a:normAutofit fontScale="92500"/>
          </a:bodyPr>
          <a:lstStyle/>
          <a:p>
            <a:r>
              <a:rPr lang="tr-TR" dirty="0" smtClean="0"/>
              <a:t>İhracatı artırabilmek için </a:t>
            </a:r>
          </a:p>
          <a:p>
            <a:r>
              <a:rPr lang="en-GB" dirty="0" err="1" smtClean="0"/>
              <a:t>Güvercinlik</a:t>
            </a:r>
            <a:r>
              <a:rPr lang="en-GB" dirty="0" smtClean="0"/>
              <a:t> </a:t>
            </a:r>
            <a:r>
              <a:rPr lang="en-GB" dirty="0" err="1"/>
              <a:t>III.Etapta</a:t>
            </a:r>
            <a:r>
              <a:rPr lang="en-GB" dirty="0"/>
              <a:t> 1.200.000 m2 Alana </a:t>
            </a:r>
            <a:r>
              <a:rPr lang="tr-TR" dirty="0" smtClean="0"/>
              <a:t>tam teşekküllü </a:t>
            </a:r>
            <a:r>
              <a:rPr lang="en-GB" dirty="0" err="1" smtClean="0"/>
              <a:t>sanayi</a:t>
            </a:r>
            <a:r>
              <a:rPr lang="en-GB" dirty="0" smtClean="0"/>
              <a:t> </a:t>
            </a:r>
            <a:r>
              <a:rPr lang="tr-TR" dirty="0" smtClean="0"/>
              <a:t>bölgesi kuruluyor.</a:t>
            </a:r>
          </a:p>
          <a:p>
            <a:r>
              <a:rPr lang="en-GB" dirty="0" err="1" smtClean="0">
                <a:hlinkClick r:id="rId2" tooltip="yeni etiketli tüm içerik için tıklayınız"/>
              </a:rPr>
              <a:t>Yeni</a:t>
            </a:r>
            <a:r>
              <a:rPr lang="en-GB" dirty="0"/>
              <a:t> </a:t>
            </a:r>
            <a:r>
              <a:rPr lang="en-GB" dirty="0" err="1"/>
              <a:t>oluşturulacak</a:t>
            </a:r>
            <a:r>
              <a:rPr lang="en-GB" dirty="0"/>
              <a:t> </a:t>
            </a:r>
            <a:r>
              <a:rPr lang="en-GB" dirty="0" err="1"/>
              <a:t>sanayi</a:t>
            </a:r>
            <a:r>
              <a:rPr lang="en-GB" dirty="0"/>
              <a:t> </a:t>
            </a:r>
            <a:r>
              <a:rPr lang="en-GB" dirty="0" err="1"/>
              <a:t>bölgesinde</a:t>
            </a:r>
            <a:r>
              <a:rPr lang="en-GB" dirty="0"/>
              <a:t> 3.500 m2, 2.500 m2 </a:t>
            </a:r>
            <a:r>
              <a:rPr lang="en-GB" dirty="0" err="1"/>
              <a:t>ve</a:t>
            </a:r>
            <a:r>
              <a:rPr lang="en-GB" dirty="0"/>
              <a:t> 10.000 m2 </a:t>
            </a:r>
            <a:r>
              <a:rPr lang="en-GB" dirty="0" err="1"/>
              <a:t>olmak</a:t>
            </a:r>
            <a:r>
              <a:rPr lang="en-GB" dirty="0"/>
              <a:t> </a:t>
            </a:r>
            <a:r>
              <a:rPr lang="en-GB" dirty="0" err="1"/>
              <a:t>üzere</a:t>
            </a:r>
            <a:r>
              <a:rPr lang="en-GB" dirty="0"/>
              <a:t> </a:t>
            </a:r>
            <a:r>
              <a:rPr lang="en-GB" dirty="0" err="1"/>
              <a:t>yaklaşık</a:t>
            </a:r>
            <a:r>
              <a:rPr lang="en-GB" dirty="0"/>
              <a:t> 168 </a:t>
            </a:r>
            <a:r>
              <a:rPr lang="en-GB" dirty="0" err="1"/>
              <a:t>adet</a:t>
            </a:r>
            <a:r>
              <a:rPr lang="en-GB" dirty="0"/>
              <a:t> </a:t>
            </a:r>
            <a:r>
              <a:rPr lang="en-GB" dirty="0" err="1"/>
              <a:t>sanayi</a:t>
            </a:r>
            <a:r>
              <a:rPr lang="en-GB" dirty="0"/>
              <a:t> </a:t>
            </a:r>
            <a:r>
              <a:rPr lang="en-GB" dirty="0" err="1"/>
              <a:t>parseli</a:t>
            </a:r>
            <a:r>
              <a:rPr lang="en-GB" dirty="0"/>
              <a:t> </a:t>
            </a:r>
            <a:r>
              <a:rPr lang="en-GB" dirty="0" err="1"/>
              <a:t>planlanmaktadır</a:t>
            </a:r>
            <a:r>
              <a:rPr lang="en-GB" dirty="0"/>
              <a:t>.</a:t>
            </a:r>
          </a:p>
        </p:txBody>
      </p:sp>
      <p:sp>
        <p:nvSpPr>
          <p:cNvPr id="3" name="Başlık 2"/>
          <p:cNvSpPr>
            <a:spLocks noGrp="1"/>
          </p:cNvSpPr>
          <p:nvPr>
            <p:ph type="title"/>
          </p:nvPr>
        </p:nvSpPr>
        <p:spPr/>
        <p:txBody>
          <a:bodyPr/>
          <a:lstStyle/>
          <a:p>
            <a:r>
              <a:rPr lang="tr-TR" dirty="0" smtClean="0"/>
              <a:t>Yeni OSB - Güvercinlik</a:t>
            </a:r>
            <a:endParaRPr lang="en-GB" dirty="0"/>
          </a:p>
        </p:txBody>
      </p:sp>
      <p:pic>
        <p:nvPicPr>
          <p:cNvPr id="3074" name="Picture 2" descr="https://static.daktilo.com/sites/706/uploads/2021/03/23/attachment-1335-2-2e13bce45c5c0635fd2c607efc4ebec6-1616511325%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48880"/>
            <a:ext cx="4651980" cy="40324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114184019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dirty="0" smtClean="0"/>
              <a:t>KIBTEK ile ilgili yönetsel, mali ve teknik anlamda çalışmalarımız sürmektedir. Bir taraftan kurum içinde etkin ve verimli bir çalışma düzeni kurmaya çalışıyoruz diğer taraftan da kurumu teknik ve mali yönden geliştirmeye çalışıyoruz. Özellikle yasal mevzuatın noksanlığı ve yeterli insan kaynağı ve teknik altyapı yetersizliğinden dolayı ciddi sorunlar yaşanmaktadır.</a:t>
            </a:r>
          </a:p>
          <a:p>
            <a:r>
              <a:rPr lang="tr-TR" dirty="0" smtClean="0"/>
              <a:t>Temel amacımız . </a:t>
            </a:r>
            <a:r>
              <a:rPr lang="tr-TR" dirty="0" err="1" smtClean="0"/>
              <a:t>KIBTEK’in</a:t>
            </a:r>
            <a:r>
              <a:rPr lang="tr-TR" dirty="0" smtClean="0"/>
              <a:t> Kamu faydasına yaşatılabilmesidir.</a:t>
            </a:r>
            <a:endParaRPr lang="en-GB" dirty="0"/>
          </a:p>
        </p:txBody>
      </p:sp>
      <p:sp>
        <p:nvSpPr>
          <p:cNvPr id="3" name="Başlık 2"/>
          <p:cNvSpPr>
            <a:spLocks noGrp="1"/>
          </p:cNvSpPr>
          <p:nvPr>
            <p:ph type="title"/>
          </p:nvPr>
        </p:nvSpPr>
        <p:spPr/>
        <p:txBody>
          <a:bodyPr/>
          <a:lstStyle/>
          <a:p>
            <a:r>
              <a:rPr lang="tr-TR" dirty="0" smtClean="0"/>
              <a:t>KIBTEK</a:t>
            </a:r>
            <a:endParaRPr lang="en-GB" dirty="0"/>
          </a:p>
        </p:txBody>
      </p:sp>
      <p:pic>
        <p:nvPicPr>
          <p:cNvPr id="4"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13082096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dirty="0" smtClean="0"/>
              <a:t>Şu anda 140 KW başvuru alınmıştır. 86 </a:t>
            </a:r>
            <a:r>
              <a:rPr lang="tr-TR" dirty="0" err="1" smtClean="0"/>
              <a:t>kw</a:t>
            </a:r>
            <a:r>
              <a:rPr lang="tr-TR" dirty="0" smtClean="0"/>
              <a:t> sisteme bağlantı yapmış güç vardır. Yaklaşık 43 </a:t>
            </a:r>
            <a:r>
              <a:rPr lang="tr-TR" dirty="0" err="1" smtClean="0"/>
              <a:t>kw</a:t>
            </a:r>
            <a:r>
              <a:rPr lang="tr-TR" dirty="0" smtClean="0"/>
              <a:t> </a:t>
            </a:r>
            <a:r>
              <a:rPr lang="tr-TR" dirty="0" err="1" smtClean="0"/>
              <a:t>izinlendirilmiş</a:t>
            </a:r>
            <a:r>
              <a:rPr lang="tr-TR" dirty="0" smtClean="0"/>
              <a:t> başvuru vardır.</a:t>
            </a:r>
          </a:p>
          <a:p>
            <a:endParaRPr lang="tr-TR" dirty="0"/>
          </a:p>
          <a:p>
            <a:r>
              <a:rPr lang="tr-TR" dirty="0" smtClean="0"/>
              <a:t>Bu durumdan da açıkça görüleceği gibi elektrik altyapımızı toparlayamazsak kısa bir süre sonra ciddi sorunlar ile karşı karşıya </a:t>
            </a:r>
            <a:r>
              <a:rPr lang="tr-TR" dirty="0" smtClean="0"/>
              <a:t>kalacağız </a:t>
            </a:r>
            <a:r>
              <a:rPr lang="tr-TR" dirty="0" smtClean="0"/>
              <a:t>. </a:t>
            </a:r>
          </a:p>
          <a:p>
            <a:r>
              <a:rPr lang="tr-TR" dirty="0" smtClean="0"/>
              <a:t>Şu anda yeni yek tüzüğü çıkmış ve uygulamaya konulmak üzeredir.</a:t>
            </a:r>
            <a:endParaRPr lang="en-GB" dirty="0"/>
          </a:p>
        </p:txBody>
      </p:sp>
      <p:sp>
        <p:nvSpPr>
          <p:cNvPr id="3" name="Başlık 2"/>
          <p:cNvSpPr>
            <a:spLocks noGrp="1"/>
          </p:cNvSpPr>
          <p:nvPr>
            <p:ph type="title"/>
          </p:nvPr>
        </p:nvSpPr>
        <p:spPr/>
        <p:txBody>
          <a:bodyPr/>
          <a:lstStyle/>
          <a:p>
            <a:r>
              <a:rPr lang="tr-TR" dirty="0" smtClean="0"/>
              <a:t>Yenilenebilir Enerji </a:t>
            </a:r>
            <a:endParaRPr lang="en-GB" dirty="0"/>
          </a:p>
        </p:txBody>
      </p:sp>
      <p:pic>
        <p:nvPicPr>
          <p:cNvPr id="4"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45716631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420888"/>
            <a:ext cx="7984397" cy="4026760"/>
          </a:xfrm>
        </p:spPr>
        <p:txBody>
          <a:bodyPr>
            <a:normAutofit fontScale="70000" lnSpcReduction="20000"/>
          </a:bodyPr>
          <a:lstStyle/>
          <a:p>
            <a:r>
              <a:rPr lang="en-GB" dirty="0"/>
              <a:t>“</a:t>
            </a:r>
            <a:r>
              <a:rPr lang="en-GB" b="1" dirty="0" err="1"/>
              <a:t>Şirketler</a:t>
            </a:r>
            <a:r>
              <a:rPr lang="en-GB" b="1" dirty="0"/>
              <a:t> </a:t>
            </a:r>
            <a:r>
              <a:rPr lang="en-GB" b="1" dirty="0" err="1"/>
              <a:t>Merkezi</a:t>
            </a:r>
            <a:r>
              <a:rPr lang="en-GB" b="1" dirty="0"/>
              <a:t> </a:t>
            </a:r>
            <a:r>
              <a:rPr lang="en-GB" b="1" dirty="0" err="1"/>
              <a:t>Sicil</a:t>
            </a:r>
            <a:r>
              <a:rPr lang="en-GB" b="1" dirty="0"/>
              <a:t> </a:t>
            </a:r>
            <a:r>
              <a:rPr lang="en-GB" b="1" dirty="0" err="1"/>
              <a:t>Kayıt</a:t>
            </a:r>
            <a:r>
              <a:rPr lang="en-GB" b="1" dirty="0"/>
              <a:t> </a:t>
            </a:r>
            <a:r>
              <a:rPr lang="en-GB" b="1" dirty="0" err="1"/>
              <a:t>Sistemi</a:t>
            </a:r>
            <a:r>
              <a:rPr lang="en-GB" dirty="0"/>
              <a:t>” </a:t>
            </a:r>
            <a:r>
              <a:rPr lang="en-GB" dirty="0" err="1"/>
              <a:t>çalışmaları</a:t>
            </a:r>
            <a:r>
              <a:rPr lang="en-GB" dirty="0"/>
              <a:t> </a:t>
            </a:r>
            <a:r>
              <a:rPr lang="en-GB" dirty="0" err="1"/>
              <a:t>ve</a:t>
            </a:r>
            <a:r>
              <a:rPr lang="en-GB" dirty="0"/>
              <a:t> </a:t>
            </a:r>
            <a:r>
              <a:rPr lang="en-GB" dirty="0" err="1"/>
              <a:t>proje</a:t>
            </a:r>
            <a:r>
              <a:rPr lang="en-GB" dirty="0"/>
              <a:t> </a:t>
            </a:r>
            <a:r>
              <a:rPr lang="en-GB" dirty="0" err="1"/>
              <a:t>yazılım</a:t>
            </a:r>
            <a:r>
              <a:rPr lang="en-GB" dirty="0"/>
              <a:t> </a:t>
            </a:r>
            <a:r>
              <a:rPr lang="en-GB" dirty="0" err="1" smtClean="0"/>
              <a:t>işlemleri</a:t>
            </a:r>
            <a:r>
              <a:rPr lang="tr-TR" dirty="0" smtClean="0"/>
              <a:t> </a:t>
            </a:r>
            <a:r>
              <a:rPr lang="en-GB" dirty="0" err="1" smtClean="0"/>
              <a:t>tamamlanmıştır</a:t>
            </a:r>
            <a:r>
              <a:rPr lang="en-GB" dirty="0"/>
              <a:t>. </a:t>
            </a:r>
            <a:endParaRPr lang="tr-TR" dirty="0" smtClean="0"/>
          </a:p>
          <a:p>
            <a:pPr marL="0" indent="0">
              <a:buNone/>
            </a:pPr>
            <a:r>
              <a:rPr lang="en-GB" dirty="0" err="1" smtClean="0"/>
              <a:t>Şirket</a:t>
            </a:r>
            <a:r>
              <a:rPr lang="en-GB" dirty="0" smtClean="0"/>
              <a:t> </a:t>
            </a:r>
            <a:r>
              <a:rPr lang="en-GB" dirty="0" err="1"/>
              <a:t>kurulumları</a:t>
            </a:r>
            <a:r>
              <a:rPr lang="en-GB" dirty="0"/>
              <a:t> </a:t>
            </a:r>
            <a:r>
              <a:rPr lang="en-GB" dirty="0" err="1"/>
              <a:t>ve</a:t>
            </a:r>
            <a:r>
              <a:rPr lang="en-GB" dirty="0"/>
              <a:t>/</a:t>
            </a:r>
            <a:r>
              <a:rPr lang="en-GB" dirty="0" err="1"/>
              <a:t>veya</a:t>
            </a:r>
            <a:r>
              <a:rPr lang="en-GB" dirty="0"/>
              <a:t> </a:t>
            </a:r>
            <a:r>
              <a:rPr lang="en-GB" dirty="0" err="1"/>
              <a:t>tüm</a:t>
            </a:r>
            <a:r>
              <a:rPr lang="en-GB" dirty="0"/>
              <a:t> </a:t>
            </a:r>
            <a:r>
              <a:rPr lang="en-GB" dirty="0" err="1"/>
              <a:t>değişiklik</a:t>
            </a:r>
            <a:r>
              <a:rPr lang="en-GB" dirty="0"/>
              <a:t> </a:t>
            </a:r>
            <a:r>
              <a:rPr lang="en-GB" dirty="0" err="1"/>
              <a:t>işlemleri</a:t>
            </a:r>
            <a:r>
              <a:rPr lang="en-GB" dirty="0"/>
              <a:t> ( </a:t>
            </a:r>
            <a:r>
              <a:rPr lang="en-GB" dirty="0" err="1" smtClean="0"/>
              <a:t>direktör</a:t>
            </a:r>
            <a:r>
              <a:rPr lang="tr-TR" dirty="0" smtClean="0"/>
              <a:t> </a:t>
            </a:r>
            <a:r>
              <a:rPr lang="en-GB" dirty="0" err="1" smtClean="0"/>
              <a:t>değişikliği</a:t>
            </a:r>
            <a:r>
              <a:rPr lang="en-GB" dirty="0"/>
              <a:t>, </a:t>
            </a:r>
            <a:r>
              <a:rPr lang="en-GB" dirty="0" err="1"/>
              <a:t>hissedar</a:t>
            </a:r>
            <a:r>
              <a:rPr lang="en-GB" dirty="0"/>
              <a:t> </a:t>
            </a:r>
            <a:r>
              <a:rPr lang="en-GB" dirty="0" err="1"/>
              <a:t>değişikliği</a:t>
            </a:r>
            <a:r>
              <a:rPr lang="en-GB" dirty="0"/>
              <a:t> </a:t>
            </a:r>
            <a:r>
              <a:rPr lang="en-GB" dirty="0" err="1"/>
              <a:t>gibi</a:t>
            </a:r>
            <a:r>
              <a:rPr lang="en-GB" dirty="0"/>
              <a:t> ) </a:t>
            </a:r>
            <a:r>
              <a:rPr lang="en-GB" dirty="0" err="1"/>
              <a:t>işlemlerin</a:t>
            </a:r>
            <a:r>
              <a:rPr lang="en-GB" dirty="0"/>
              <a:t> online </a:t>
            </a:r>
            <a:r>
              <a:rPr lang="en-GB" dirty="0" err="1"/>
              <a:t>olarak</a:t>
            </a:r>
            <a:r>
              <a:rPr lang="en-GB" dirty="0"/>
              <a:t> </a:t>
            </a:r>
            <a:r>
              <a:rPr lang="en-GB" dirty="0" err="1" smtClean="0"/>
              <a:t>yapılma</a:t>
            </a:r>
            <a:r>
              <a:rPr lang="tr-TR" dirty="0" err="1" smtClean="0"/>
              <a:t>ktadır</a:t>
            </a:r>
            <a:r>
              <a:rPr lang="tr-TR" dirty="0" smtClean="0"/>
              <a:t>.</a:t>
            </a:r>
          </a:p>
          <a:p>
            <a:r>
              <a:rPr lang="en-GB" b="1" dirty="0" err="1" smtClean="0"/>
              <a:t>Sanayi</a:t>
            </a:r>
            <a:r>
              <a:rPr lang="en-GB" b="1" dirty="0" smtClean="0"/>
              <a:t> </a:t>
            </a:r>
            <a:r>
              <a:rPr lang="en-GB" b="1" dirty="0" err="1"/>
              <a:t>Sicil</a:t>
            </a:r>
            <a:r>
              <a:rPr lang="en-GB" b="1" dirty="0"/>
              <a:t> </a:t>
            </a:r>
            <a:r>
              <a:rPr lang="en-GB" b="1" dirty="0" err="1"/>
              <a:t>Yasası’nın</a:t>
            </a:r>
            <a:r>
              <a:rPr lang="en-GB" b="1" dirty="0"/>
              <a:t> </a:t>
            </a:r>
            <a:r>
              <a:rPr lang="en-GB" b="1" dirty="0" err="1"/>
              <a:t>Uygulama</a:t>
            </a:r>
            <a:endParaRPr lang="en-GB" b="1" dirty="0"/>
          </a:p>
          <a:p>
            <a:pPr marL="0" indent="0">
              <a:buNone/>
            </a:pPr>
            <a:r>
              <a:rPr lang="en-GB" dirty="0" err="1"/>
              <a:t>Esasları</a:t>
            </a:r>
            <a:r>
              <a:rPr lang="en-GB" dirty="0"/>
              <a:t> </a:t>
            </a:r>
            <a:r>
              <a:rPr lang="en-GB" dirty="0" err="1"/>
              <a:t>Tüzüğü</a:t>
            </a:r>
            <a:r>
              <a:rPr lang="en-GB" dirty="0"/>
              <a:t> </a:t>
            </a:r>
            <a:r>
              <a:rPr lang="en-GB" dirty="0" err="1"/>
              <a:t>hazırlanmış</a:t>
            </a:r>
            <a:r>
              <a:rPr lang="en-GB" dirty="0"/>
              <a:t> </a:t>
            </a:r>
            <a:r>
              <a:rPr lang="en-GB" dirty="0" err="1"/>
              <a:t>ve</a:t>
            </a:r>
            <a:r>
              <a:rPr lang="en-GB" dirty="0"/>
              <a:t> 23 Mart </a:t>
            </a:r>
            <a:r>
              <a:rPr lang="en-GB" dirty="0" err="1"/>
              <a:t>tarihinde</a:t>
            </a:r>
            <a:r>
              <a:rPr lang="en-GB" dirty="0"/>
              <a:t> </a:t>
            </a:r>
            <a:r>
              <a:rPr lang="en-GB" dirty="0" err="1"/>
              <a:t>yürürlüğe</a:t>
            </a:r>
            <a:r>
              <a:rPr lang="en-GB" dirty="0"/>
              <a:t> </a:t>
            </a:r>
            <a:r>
              <a:rPr lang="en-GB" dirty="0" err="1" smtClean="0"/>
              <a:t>girmiştir</a:t>
            </a:r>
            <a:r>
              <a:rPr lang="en-GB" dirty="0" smtClean="0"/>
              <a:t>.</a:t>
            </a:r>
            <a:r>
              <a:rPr lang="tr-TR" dirty="0" smtClean="0"/>
              <a:t> </a:t>
            </a:r>
            <a:r>
              <a:rPr lang="en-GB" dirty="0" err="1" smtClean="0"/>
              <a:t>Sanayi</a:t>
            </a:r>
            <a:r>
              <a:rPr lang="en-GB" dirty="0" smtClean="0"/>
              <a:t> </a:t>
            </a:r>
            <a:r>
              <a:rPr lang="en-GB" dirty="0" err="1"/>
              <a:t>sicil</a:t>
            </a:r>
            <a:r>
              <a:rPr lang="en-GB" dirty="0"/>
              <a:t> </a:t>
            </a:r>
            <a:r>
              <a:rPr lang="en-GB" dirty="0" err="1"/>
              <a:t>başvuruları</a:t>
            </a:r>
            <a:r>
              <a:rPr lang="en-GB" dirty="0"/>
              <a:t> </a:t>
            </a:r>
            <a:r>
              <a:rPr lang="en-GB" dirty="0" err="1"/>
              <a:t>elektronik</a:t>
            </a:r>
            <a:r>
              <a:rPr lang="en-GB" dirty="0"/>
              <a:t> </a:t>
            </a:r>
            <a:r>
              <a:rPr lang="en-GB" dirty="0" err="1"/>
              <a:t>ortamda</a:t>
            </a:r>
            <a:r>
              <a:rPr lang="en-GB" dirty="0"/>
              <a:t> </a:t>
            </a:r>
            <a:r>
              <a:rPr lang="en-GB" dirty="0" err="1"/>
              <a:t>alınmaya</a:t>
            </a:r>
            <a:r>
              <a:rPr lang="en-GB" dirty="0"/>
              <a:t> </a:t>
            </a:r>
            <a:r>
              <a:rPr lang="en-GB" dirty="0" err="1" smtClean="0"/>
              <a:t>başlanmış</a:t>
            </a:r>
            <a:r>
              <a:rPr lang="tr-TR" dirty="0" smtClean="0"/>
              <a:t>tır.</a:t>
            </a:r>
          </a:p>
          <a:p>
            <a:r>
              <a:rPr lang="tr-TR" b="1" dirty="0"/>
              <a:t>İş yapabilirliği kolaylaştırılması </a:t>
            </a:r>
            <a:endParaRPr lang="tr-TR" b="1" dirty="0" smtClean="0"/>
          </a:p>
          <a:p>
            <a:pPr marL="0" indent="0">
              <a:buNone/>
            </a:pPr>
            <a:r>
              <a:rPr lang="tr-TR" dirty="0" smtClean="0"/>
              <a:t>amacı </a:t>
            </a:r>
            <a:r>
              <a:rPr lang="tr-TR" dirty="0"/>
              <a:t>ile dış ticaret rejiminde uygulanan izin süreçlerinin  elektronik ortamına taşınarak verimli hale getirilmesi ile ilgili ilk adım olan, Online İthalatçı / İhracatçı Belgeleri Otomasyon Sistemi ve İhracat İzinleri Otomasyon Modülü </a:t>
            </a:r>
            <a:r>
              <a:rPr lang="tr-TR" dirty="0" smtClean="0"/>
              <a:t>çalışmaya başlamıştır.</a:t>
            </a:r>
          </a:p>
          <a:p>
            <a:r>
              <a:rPr lang="tr-TR" b="1" i="1" u="sng" dirty="0" smtClean="0"/>
              <a:t>Yenilenebilir enerji</a:t>
            </a:r>
            <a:r>
              <a:rPr lang="tr-TR" dirty="0" smtClean="0"/>
              <a:t> başvurularının online alınma denemelerine  başlanmıştır.</a:t>
            </a:r>
          </a:p>
          <a:p>
            <a:r>
              <a:rPr lang="tr-TR" b="1" i="1" u="sng" dirty="0" smtClean="0"/>
              <a:t>Vakıflar idaresinde </a:t>
            </a:r>
            <a:r>
              <a:rPr lang="tr-TR" dirty="0" smtClean="0"/>
              <a:t>kuzey ve güney Kıbrıs'taki tüm vakıf malları dijital ortama aktarılmaktadır.</a:t>
            </a:r>
            <a:endParaRPr lang="en-GB" dirty="0"/>
          </a:p>
          <a:p>
            <a:pPr marL="0" indent="0">
              <a:buNone/>
            </a:pPr>
            <a:endParaRPr lang="en-GB" dirty="0"/>
          </a:p>
        </p:txBody>
      </p:sp>
      <p:sp>
        <p:nvSpPr>
          <p:cNvPr id="3" name="Başlık 2"/>
          <p:cNvSpPr>
            <a:spLocks noGrp="1"/>
          </p:cNvSpPr>
          <p:nvPr>
            <p:ph type="title"/>
          </p:nvPr>
        </p:nvSpPr>
        <p:spPr/>
        <p:txBody>
          <a:bodyPr/>
          <a:lstStyle/>
          <a:p>
            <a:r>
              <a:rPr lang="tr-TR" dirty="0" smtClean="0"/>
              <a:t>Otomasyon ve dijitalleşme</a:t>
            </a:r>
            <a:endParaRPr lang="en-GB" dirty="0"/>
          </a:p>
        </p:txBody>
      </p:sp>
    </p:spTree>
    <p:extLst>
      <p:ext uri="{BB962C8B-B14F-4D97-AF65-F5344CB8AC3E}">
        <p14:creationId xmlns:p14="http://schemas.microsoft.com/office/powerpoint/2010/main" val="121243653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132856"/>
            <a:ext cx="7408333" cy="4536504"/>
          </a:xfrm>
        </p:spPr>
        <p:txBody>
          <a:bodyPr>
            <a:normAutofit fontScale="85000" lnSpcReduction="10000"/>
          </a:bodyPr>
          <a:lstStyle/>
          <a:p>
            <a:r>
              <a:rPr lang="tr-TR" b="1" u="sng" dirty="0"/>
              <a:t>Enerji üst kurulu </a:t>
            </a:r>
            <a:r>
              <a:rPr lang="tr-TR" b="1" u="sng" dirty="0" smtClean="0"/>
              <a:t>ve enerji dairesi yasası </a:t>
            </a:r>
            <a:endParaRPr lang="en-GB" dirty="0"/>
          </a:p>
          <a:p>
            <a:pPr marL="0" indent="0">
              <a:buNone/>
            </a:pPr>
            <a:r>
              <a:rPr lang="tr-TR" dirty="0"/>
              <a:t>Enerji politikalarının belirleneceği ve düzenleneceği yasal çalışma başlatılmıştır. Yasa sivil toplum ile paylaşılma noktasına getirilmiştir.</a:t>
            </a:r>
            <a:endParaRPr lang="en-GB" dirty="0"/>
          </a:p>
          <a:p>
            <a:r>
              <a:rPr lang="tr-TR" b="1" u="sng" dirty="0"/>
              <a:t>Enerji verimliliği yasası </a:t>
            </a:r>
            <a:endParaRPr lang="en-GB" dirty="0"/>
          </a:p>
          <a:p>
            <a:pPr marL="0" indent="0">
              <a:buNone/>
            </a:pPr>
            <a:r>
              <a:rPr lang="tr-TR" dirty="0"/>
              <a:t>Ülkemizdeki enerji sektöründe regülasyonlar yapacak ve enerji ihtiyacımızı azaltacak yasa sektör ile paylaşılmıştır</a:t>
            </a:r>
            <a:r>
              <a:rPr lang="tr-TR" dirty="0" smtClean="0"/>
              <a:t>.</a:t>
            </a:r>
          </a:p>
          <a:p>
            <a:r>
              <a:rPr lang="en-GB" b="1" i="1" u="sng" dirty="0" smtClean="0"/>
              <a:t>Fasıl </a:t>
            </a:r>
            <a:r>
              <a:rPr lang="en-GB" b="1" i="1" u="sng" dirty="0"/>
              <a:t>113 </a:t>
            </a:r>
            <a:r>
              <a:rPr lang="en-GB" b="1" i="1" u="sng" dirty="0" err="1"/>
              <a:t>Şirketler</a:t>
            </a:r>
            <a:r>
              <a:rPr lang="en-GB" b="1" i="1" u="sng" dirty="0"/>
              <a:t> </a:t>
            </a:r>
            <a:r>
              <a:rPr lang="en-GB" b="1" i="1" u="sng" dirty="0" err="1" smtClean="0"/>
              <a:t>Yasası</a:t>
            </a:r>
            <a:r>
              <a:rPr lang="en-GB" b="1" i="1" u="sng" dirty="0" smtClean="0"/>
              <a:t> </a:t>
            </a:r>
            <a:endParaRPr lang="tr-TR" b="1" i="1" u="sng" dirty="0" smtClean="0"/>
          </a:p>
          <a:p>
            <a:pPr marL="0" indent="0">
              <a:buNone/>
            </a:pPr>
            <a:r>
              <a:rPr lang="en-GB" dirty="0" err="1" smtClean="0"/>
              <a:t>uzun</a:t>
            </a:r>
            <a:r>
              <a:rPr lang="en-GB" dirty="0" smtClean="0"/>
              <a:t> </a:t>
            </a:r>
            <a:r>
              <a:rPr lang="en-GB" dirty="0" err="1"/>
              <a:t>bir</a:t>
            </a:r>
            <a:r>
              <a:rPr lang="en-GB" dirty="0"/>
              <a:t> </a:t>
            </a:r>
            <a:r>
              <a:rPr lang="en-GB" dirty="0" err="1"/>
              <a:t>zamandan</a:t>
            </a:r>
            <a:r>
              <a:rPr lang="en-GB" dirty="0"/>
              <a:t> </a:t>
            </a:r>
            <a:r>
              <a:rPr lang="en-GB" dirty="0" err="1"/>
              <a:t>beridir</a:t>
            </a:r>
            <a:r>
              <a:rPr lang="en-GB" dirty="0"/>
              <a:t> </a:t>
            </a:r>
            <a:r>
              <a:rPr lang="en-GB" dirty="0" err="1"/>
              <a:t>üzerinde</a:t>
            </a:r>
            <a:r>
              <a:rPr lang="en-GB" dirty="0"/>
              <a:t> </a:t>
            </a:r>
            <a:r>
              <a:rPr lang="tr-TR" dirty="0" smtClean="0"/>
              <a:t> çalışılan yasa </a:t>
            </a:r>
            <a:r>
              <a:rPr lang="en-GB" dirty="0" smtClean="0"/>
              <a:t> </a:t>
            </a:r>
            <a:r>
              <a:rPr lang="en-GB" dirty="0" err="1"/>
              <a:t>taslağı</a:t>
            </a:r>
            <a:endParaRPr lang="en-GB" dirty="0"/>
          </a:p>
          <a:p>
            <a:pPr marL="0" indent="0">
              <a:buNone/>
            </a:pPr>
            <a:r>
              <a:rPr lang="en-GB" dirty="0" err="1"/>
              <a:t>tamamlanmış</a:t>
            </a:r>
            <a:r>
              <a:rPr lang="en-GB" dirty="0"/>
              <a:t> </a:t>
            </a:r>
            <a:r>
              <a:rPr lang="en-GB" dirty="0" err="1"/>
              <a:t>olup</a:t>
            </a:r>
            <a:r>
              <a:rPr lang="en-GB" dirty="0"/>
              <a:t> </a:t>
            </a:r>
            <a:r>
              <a:rPr lang="en-GB" dirty="0" err="1"/>
              <a:t>Başsavcılık</a:t>
            </a:r>
            <a:r>
              <a:rPr lang="en-GB" dirty="0"/>
              <a:t> </a:t>
            </a:r>
            <a:r>
              <a:rPr lang="en-GB" dirty="0" err="1"/>
              <a:t>görüşü</a:t>
            </a:r>
            <a:r>
              <a:rPr lang="en-GB" dirty="0"/>
              <a:t> </a:t>
            </a:r>
            <a:r>
              <a:rPr lang="en-GB" dirty="0" err="1"/>
              <a:t>alınması</a:t>
            </a:r>
            <a:r>
              <a:rPr lang="en-GB" dirty="0"/>
              <a:t> </a:t>
            </a:r>
            <a:r>
              <a:rPr lang="en-GB" dirty="0" err="1"/>
              <a:t>için</a:t>
            </a:r>
            <a:r>
              <a:rPr lang="en-GB" dirty="0"/>
              <a:t> </a:t>
            </a:r>
            <a:r>
              <a:rPr lang="en-GB" dirty="0" err="1"/>
              <a:t>Hukuk</a:t>
            </a:r>
            <a:r>
              <a:rPr lang="en-GB" dirty="0"/>
              <a:t> </a:t>
            </a:r>
            <a:r>
              <a:rPr lang="en-GB" dirty="0" err="1"/>
              <a:t>Dairesine</a:t>
            </a:r>
            <a:endParaRPr lang="en-GB" dirty="0"/>
          </a:p>
          <a:p>
            <a:pPr marL="0" indent="0">
              <a:buNone/>
            </a:pPr>
            <a:r>
              <a:rPr lang="en-GB" dirty="0" err="1"/>
              <a:t>gönderilmiştir</a:t>
            </a:r>
            <a:r>
              <a:rPr lang="en-GB" dirty="0" smtClean="0"/>
              <a:t>.</a:t>
            </a:r>
            <a:r>
              <a:rPr lang="tr-TR" b="1" u="sng" dirty="0"/>
              <a:t> </a:t>
            </a:r>
            <a:endParaRPr lang="tr-TR" b="1" u="sng" dirty="0" smtClean="0"/>
          </a:p>
          <a:p>
            <a:r>
              <a:rPr lang="tr-TR" b="1" u="sng" dirty="0" smtClean="0"/>
              <a:t>Teknoloji Geliştirme </a:t>
            </a:r>
            <a:r>
              <a:rPr lang="tr-TR" b="1" u="sng" dirty="0"/>
              <a:t>Bölgeleri Yasası  </a:t>
            </a:r>
            <a:endParaRPr lang="en-GB" dirty="0"/>
          </a:p>
          <a:p>
            <a:pPr marL="0" indent="0">
              <a:buNone/>
            </a:pPr>
            <a:r>
              <a:rPr lang="tr-TR" dirty="0" smtClean="0"/>
              <a:t> </a:t>
            </a:r>
            <a:r>
              <a:rPr lang="tr-TR" dirty="0"/>
              <a:t>42/2018 sayılı Teknoloji Geliştirme Bölgeleri Yasası ve 16/2019 sayılı Araştırma, Geliştirme ve Tasarım Faaliyetlerinin Desteklenmesi yasalarına ilişkin Tüzük </a:t>
            </a:r>
            <a:r>
              <a:rPr lang="tr-TR" dirty="0" smtClean="0"/>
              <a:t>bitirilmiş ve geçirilmiştir.</a:t>
            </a:r>
            <a:endParaRPr lang="en-GB" dirty="0"/>
          </a:p>
          <a:p>
            <a:endParaRPr lang="en-GB" dirty="0"/>
          </a:p>
        </p:txBody>
      </p:sp>
      <p:sp>
        <p:nvSpPr>
          <p:cNvPr id="3" name="Başlık 2"/>
          <p:cNvSpPr>
            <a:spLocks noGrp="1"/>
          </p:cNvSpPr>
          <p:nvPr>
            <p:ph type="title"/>
          </p:nvPr>
        </p:nvSpPr>
        <p:spPr/>
        <p:txBody>
          <a:bodyPr/>
          <a:lstStyle/>
          <a:p>
            <a:r>
              <a:rPr lang="tr-TR" dirty="0"/>
              <a:t>Y</a:t>
            </a:r>
            <a:r>
              <a:rPr lang="tr-TR" dirty="0" smtClean="0"/>
              <a:t>asalar</a:t>
            </a:r>
            <a:endParaRPr lang="en-GB" dirty="0"/>
          </a:p>
        </p:txBody>
      </p:sp>
    </p:spTree>
    <p:extLst>
      <p:ext uri="{BB962C8B-B14F-4D97-AF65-F5344CB8AC3E}">
        <p14:creationId xmlns:p14="http://schemas.microsoft.com/office/powerpoint/2010/main" val="357288784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585" y="691663"/>
            <a:ext cx="6447501" cy="2637051"/>
          </a:xfrm>
        </p:spPr>
        <p:txBody>
          <a:bodyPr>
            <a:noAutofit/>
          </a:bodyPr>
          <a:lstStyle/>
          <a:p>
            <a:pPr algn="ctr"/>
            <a:r>
              <a:rPr lang="tr-TR" sz="4600" dirty="0"/>
              <a:t>Ekonomik Büyüme</a:t>
            </a:r>
          </a:p>
        </p:txBody>
      </p:sp>
      <p:sp>
        <p:nvSpPr>
          <p:cNvPr id="4" name="Slayt Numarası Yer Tutucusu 3"/>
          <p:cNvSpPr>
            <a:spLocks noGrp="1"/>
          </p:cNvSpPr>
          <p:nvPr>
            <p:ph type="sldNum" sz="quarter" idx="12"/>
          </p:nvPr>
        </p:nvSpPr>
        <p:spPr/>
        <p:txBody>
          <a:bodyPr/>
          <a:lstStyle/>
          <a:p>
            <a:fld id="{60B5E8EF-A073-4898-9D73-F6055339CFFB}" type="slidenum">
              <a:rPr lang="tr-TR" smtClean="0"/>
              <a:t>3</a:t>
            </a:fld>
            <a:endParaRPr lang="tr-TR"/>
          </a:p>
        </p:txBody>
      </p:sp>
      <p:graphicFrame>
        <p:nvGraphicFramePr>
          <p:cNvPr id="5" name="Grafik 2"/>
          <p:cNvGraphicFramePr>
            <a:graphicFrameLocks/>
          </p:cNvGraphicFramePr>
          <p:nvPr>
            <p:extLst>
              <p:ext uri="{D42A27DB-BD31-4B8C-83A1-F6EECF244321}">
                <p14:modId xmlns:p14="http://schemas.microsoft.com/office/powerpoint/2010/main" val="762172800"/>
              </p:ext>
            </p:extLst>
          </p:nvPr>
        </p:nvGraphicFramePr>
        <p:xfrm>
          <a:off x="202513" y="934065"/>
          <a:ext cx="7680500" cy="4837470"/>
        </p:xfrm>
        <a:graphic>
          <a:graphicData uri="http://schemas.openxmlformats.org/drawingml/2006/chart">
            <c:chart xmlns:c="http://schemas.openxmlformats.org/drawingml/2006/chart" xmlns:r="http://schemas.openxmlformats.org/officeDocument/2006/relationships" r:id="rId3"/>
          </a:graphicData>
        </a:graphic>
      </p:graphicFrame>
      <p:sp>
        <p:nvSpPr>
          <p:cNvPr id="2" name="Dikdörtgen 1"/>
          <p:cNvSpPr/>
          <p:nvPr/>
        </p:nvSpPr>
        <p:spPr>
          <a:xfrm>
            <a:off x="632132" y="5944823"/>
            <a:ext cx="6680200" cy="646331"/>
          </a:xfrm>
          <a:prstGeom prst="rect">
            <a:avLst/>
          </a:prstGeom>
        </p:spPr>
        <p:txBody>
          <a:bodyPr wrap="square">
            <a:spAutoFit/>
          </a:bodyPr>
          <a:lstStyle/>
          <a:p>
            <a:pPr lvl="0"/>
            <a:r>
              <a:rPr lang="tr-TR" sz="1200" dirty="0">
                <a:latin typeface="Times New Roman" panose="02020603050405020304" pitchFamily="18" charset="0"/>
                <a:cs typeface="Times New Roman" panose="02020603050405020304" pitchFamily="18" charset="0"/>
              </a:rPr>
              <a:t>*: </a:t>
            </a:r>
            <a:r>
              <a:rPr lang="tr-TR" sz="1200" dirty="0" err="1" smtClean="0">
                <a:latin typeface="Times New Roman" panose="02020603050405020304" pitchFamily="18" charset="0"/>
                <a:cs typeface="Times New Roman" panose="02020603050405020304" pitchFamily="18" charset="0"/>
              </a:rPr>
              <a:t>DPÖ’nün</a:t>
            </a:r>
            <a:r>
              <a:rPr lang="tr-TR" sz="1200" dirty="0" smtClean="0">
                <a:latin typeface="Times New Roman" panose="02020603050405020304" pitchFamily="18" charset="0"/>
                <a:cs typeface="Times New Roman" panose="02020603050405020304" pitchFamily="18" charset="0"/>
              </a:rPr>
              <a:t> </a:t>
            </a:r>
            <a:r>
              <a:rPr lang="tr-TR" sz="1200" dirty="0" err="1" smtClean="0">
                <a:latin typeface="Times New Roman" panose="02020603050405020304" pitchFamily="18" charset="0"/>
                <a:cs typeface="Times New Roman" panose="02020603050405020304" pitchFamily="18" charset="0"/>
              </a:rPr>
              <a:t>OVP’de</a:t>
            </a:r>
            <a:r>
              <a:rPr lang="tr-TR" sz="1200" dirty="0" smtClean="0">
                <a:latin typeface="Times New Roman" panose="02020603050405020304" pitchFamily="18" charset="0"/>
                <a:cs typeface="Times New Roman" panose="02020603050405020304" pitchFamily="18" charset="0"/>
              </a:rPr>
              <a:t> yer alan 2020 </a:t>
            </a:r>
            <a:r>
              <a:rPr lang="tr-TR" sz="1200" dirty="0">
                <a:latin typeface="Times New Roman" panose="02020603050405020304" pitchFamily="18" charset="0"/>
                <a:cs typeface="Times New Roman" panose="02020603050405020304" pitchFamily="18" charset="0"/>
              </a:rPr>
              <a:t>yılı </a:t>
            </a:r>
            <a:r>
              <a:rPr lang="tr-TR" sz="1200" dirty="0" smtClean="0">
                <a:latin typeface="Times New Roman" panose="02020603050405020304" pitchFamily="18" charset="0"/>
                <a:cs typeface="Times New Roman" panose="02020603050405020304" pitchFamily="18" charset="0"/>
              </a:rPr>
              <a:t>hedef verisidir. DPÖ son güncellemesinde yüzde -11 değişim olacağını tahmin etmektedir.</a:t>
            </a:r>
            <a:endParaRPr lang="tr-TR" sz="1200" dirty="0">
              <a:latin typeface="Times New Roman" panose="02020603050405020304" pitchFamily="18" charset="0"/>
              <a:cs typeface="Times New Roman" panose="02020603050405020304" pitchFamily="18" charset="0"/>
            </a:endParaRPr>
          </a:p>
          <a:p>
            <a:pPr lvl="0"/>
            <a:r>
              <a:rPr lang="tr-TR" sz="1200" dirty="0">
                <a:latin typeface="Times New Roman" panose="02020603050405020304" pitchFamily="18" charset="0"/>
                <a:cs typeface="Times New Roman" panose="02020603050405020304" pitchFamily="18" charset="0"/>
              </a:rPr>
              <a:t>Not: Dünya Bankası’nın 2020 yılı KKTC ekonomisi için ekonomik büyüme tahmini </a:t>
            </a:r>
            <a:r>
              <a:rPr lang="tr-TR" sz="1200" dirty="0" smtClean="0">
                <a:latin typeface="Times New Roman" panose="02020603050405020304" pitchFamily="18" charset="0"/>
                <a:cs typeface="Times New Roman" panose="02020603050405020304" pitchFamily="18" charset="0"/>
              </a:rPr>
              <a:t>yüzde -14,1’dir</a:t>
            </a:r>
            <a:r>
              <a:rPr lang="tr-TR" sz="1200" dirty="0">
                <a:latin typeface="Times New Roman" panose="02020603050405020304" pitchFamily="18" charset="0"/>
                <a:cs typeface="Times New Roman" panose="02020603050405020304" pitchFamily="18" charset="0"/>
              </a:rPr>
              <a:t>.   </a:t>
            </a:r>
          </a:p>
        </p:txBody>
      </p:sp>
      <p:pic>
        <p:nvPicPr>
          <p:cNvPr id="6"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25309543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85000" lnSpcReduction="20000"/>
          </a:bodyPr>
          <a:lstStyle/>
          <a:p>
            <a:r>
              <a:rPr lang="tr-TR" b="1" u="sng" dirty="0"/>
              <a:t>Organize Sanayi Bölgeleri </a:t>
            </a:r>
            <a:r>
              <a:rPr lang="tr-TR" b="1" u="sng" dirty="0" smtClean="0"/>
              <a:t>Yasasının </a:t>
            </a:r>
            <a:r>
              <a:rPr lang="tr-TR" b="1" u="sng" dirty="0"/>
              <a:t>değişiklik çalışmaları </a:t>
            </a:r>
            <a:r>
              <a:rPr lang="tr-TR" b="1" u="sng" dirty="0" smtClean="0"/>
              <a:t>tamamlanmıştır.</a:t>
            </a:r>
            <a:endParaRPr lang="en-GB" dirty="0"/>
          </a:p>
          <a:p>
            <a:pPr marL="0" indent="0">
              <a:buNone/>
            </a:pPr>
            <a:r>
              <a:rPr lang="tr-TR" dirty="0"/>
              <a:t>Mevcut Organize Sanayi Bölgeleri Yasası üzerinde yönetimde çağdaş ve sürdürülebilir reformlar öngören kapsamlı değişiklik çalışması </a:t>
            </a:r>
            <a:r>
              <a:rPr lang="tr-TR" dirty="0" smtClean="0"/>
              <a:t>yapılmıştır . Bakanlar kuruluna gönderilmiştir.</a:t>
            </a:r>
          </a:p>
          <a:p>
            <a:r>
              <a:rPr lang="tr-TR" b="1" u="sng" dirty="0"/>
              <a:t>Teknoloji Geliştirme Bölgeleri Yasası  </a:t>
            </a:r>
            <a:endParaRPr lang="en-GB" dirty="0"/>
          </a:p>
          <a:p>
            <a:pPr marL="0" indent="0">
              <a:buNone/>
            </a:pPr>
            <a:r>
              <a:rPr lang="tr-TR" dirty="0"/>
              <a:t> 42/2018 sayılı Teknoloji Geliştirme Bölgeleri Yasası ve 16/2019 sayılı Araştırma, Geliştirme ve Tasarım Faaliyetlerinin Desteklenmesi yasalarına ilişkin Tüzük bitirilmiş ve geçirilmiştir</a:t>
            </a:r>
            <a:r>
              <a:rPr lang="tr-TR" dirty="0" smtClean="0"/>
              <a:t>.</a:t>
            </a:r>
          </a:p>
          <a:p>
            <a:r>
              <a:rPr lang="tr-TR" b="1" u="sng" dirty="0"/>
              <a:t>Akaryakıt Tüzüğü:</a:t>
            </a:r>
            <a:endParaRPr lang="en-GB" dirty="0"/>
          </a:p>
          <a:p>
            <a:pPr marL="0" indent="0">
              <a:buNone/>
            </a:pPr>
            <a:r>
              <a:rPr lang="tr-TR" dirty="0" smtClean="0"/>
              <a:t>Akaryakıt </a:t>
            </a:r>
            <a:r>
              <a:rPr lang="tr-TR" dirty="0"/>
              <a:t>sektörünün regülasyonunu sağlayacak tüzük çalışması tamamlanıp. Bakanlar kurulundan geçmiştir.</a:t>
            </a:r>
            <a:endParaRPr lang="en-GB" dirty="0"/>
          </a:p>
          <a:p>
            <a:pPr marL="0" indent="0">
              <a:buNone/>
            </a:pPr>
            <a:endParaRPr lang="en-GB" dirty="0"/>
          </a:p>
          <a:p>
            <a:endParaRPr lang="en-GB" dirty="0"/>
          </a:p>
        </p:txBody>
      </p:sp>
      <p:sp>
        <p:nvSpPr>
          <p:cNvPr id="3" name="Başlık 2"/>
          <p:cNvSpPr>
            <a:spLocks noGrp="1"/>
          </p:cNvSpPr>
          <p:nvPr>
            <p:ph type="title"/>
          </p:nvPr>
        </p:nvSpPr>
        <p:spPr/>
        <p:txBody>
          <a:bodyPr/>
          <a:lstStyle/>
          <a:p>
            <a:r>
              <a:rPr lang="tr-TR" dirty="0" smtClean="0"/>
              <a:t>Yasalar </a:t>
            </a:r>
            <a:endParaRPr lang="en-GB" dirty="0"/>
          </a:p>
        </p:txBody>
      </p:sp>
    </p:spTree>
    <p:extLst>
      <p:ext uri="{BB962C8B-B14F-4D97-AF65-F5344CB8AC3E}">
        <p14:creationId xmlns:p14="http://schemas.microsoft.com/office/powerpoint/2010/main" val="342555405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r>
              <a:rPr lang="en-GB" dirty="0" smtClean="0"/>
              <a:t>Organize </a:t>
            </a:r>
            <a:r>
              <a:rPr lang="en-GB" dirty="0" err="1" smtClean="0"/>
              <a:t>Sanayi</a:t>
            </a:r>
            <a:r>
              <a:rPr lang="en-GB" dirty="0" smtClean="0"/>
              <a:t> </a:t>
            </a:r>
            <a:r>
              <a:rPr lang="en-GB" dirty="0" err="1" smtClean="0"/>
              <a:t>Bölgeleri</a:t>
            </a:r>
            <a:r>
              <a:rPr lang="en-GB" dirty="0" smtClean="0"/>
              <a:t> alt </a:t>
            </a:r>
            <a:r>
              <a:rPr lang="en-GB" dirty="0" err="1" smtClean="0"/>
              <a:t>yapı</a:t>
            </a:r>
            <a:r>
              <a:rPr lang="en-GB" dirty="0" smtClean="0"/>
              <a:t> </a:t>
            </a:r>
            <a:r>
              <a:rPr lang="en-GB" dirty="0" err="1" smtClean="0"/>
              <a:t>çalışmaları</a:t>
            </a:r>
            <a:r>
              <a:rPr lang="en-GB" dirty="0" smtClean="0"/>
              <a:t> </a:t>
            </a:r>
            <a:r>
              <a:rPr lang="en-GB" dirty="0" err="1" smtClean="0"/>
              <a:t>kapsamında</a:t>
            </a:r>
            <a:r>
              <a:rPr lang="en-GB" dirty="0" smtClean="0"/>
              <a:t> </a:t>
            </a:r>
            <a:r>
              <a:rPr lang="en-GB" dirty="0" err="1" smtClean="0"/>
              <a:t>keşif</a:t>
            </a:r>
            <a:r>
              <a:rPr lang="en-GB" dirty="0" smtClean="0"/>
              <a:t> </a:t>
            </a:r>
            <a:r>
              <a:rPr lang="en-GB" dirty="0" err="1" smtClean="0"/>
              <a:t>bedelleri</a:t>
            </a:r>
            <a:endParaRPr lang="en-GB" dirty="0" smtClean="0"/>
          </a:p>
          <a:p>
            <a:pPr marL="0" indent="0">
              <a:buNone/>
            </a:pPr>
            <a:r>
              <a:rPr lang="en-GB" dirty="0" err="1" smtClean="0"/>
              <a:t>belirlenmiş</a:t>
            </a:r>
            <a:r>
              <a:rPr lang="en-GB" dirty="0" smtClean="0"/>
              <a:t> </a:t>
            </a:r>
            <a:r>
              <a:rPr lang="en-GB" dirty="0" err="1"/>
              <a:t>ve</a:t>
            </a:r>
            <a:r>
              <a:rPr lang="en-GB" dirty="0"/>
              <a:t> </a:t>
            </a:r>
            <a:r>
              <a:rPr lang="en-GB" dirty="0" err="1"/>
              <a:t>toplam</a:t>
            </a:r>
            <a:r>
              <a:rPr lang="en-GB" dirty="0"/>
              <a:t> 42,245,291.88 TL (TC </a:t>
            </a:r>
            <a:r>
              <a:rPr lang="en-GB" dirty="0" err="1"/>
              <a:t>Kaynaklı</a:t>
            </a:r>
            <a:r>
              <a:rPr lang="en-GB" dirty="0"/>
              <a:t> </a:t>
            </a:r>
            <a:r>
              <a:rPr lang="en-GB" dirty="0" err="1"/>
              <a:t>Blokeler</a:t>
            </a:r>
            <a:r>
              <a:rPr lang="en-GB" dirty="0"/>
              <a:t>) </a:t>
            </a:r>
            <a:r>
              <a:rPr lang="en-GB" dirty="0" err="1"/>
              <a:t>tutarında</a:t>
            </a:r>
            <a:r>
              <a:rPr lang="en-GB" dirty="0"/>
              <a:t> bloke</a:t>
            </a:r>
          </a:p>
          <a:p>
            <a:pPr marL="0" indent="0">
              <a:buNone/>
            </a:pPr>
            <a:r>
              <a:rPr lang="en-GB" dirty="0" err="1"/>
              <a:t>yazıları</a:t>
            </a:r>
            <a:r>
              <a:rPr lang="en-GB" dirty="0"/>
              <a:t> </a:t>
            </a:r>
            <a:r>
              <a:rPr lang="en-GB" dirty="0" err="1"/>
              <a:t>yazılmıştır</a:t>
            </a:r>
            <a:r>
              <a:rPr lang="en-GB" dirty="0" smtClean="0"/>
              <a:t>.</a:t>
            </a:r>
            <a:r>
              <a:rPr lang="tr-TR" dirty="0" smtClean="0"/>
              <a:t> </a:t>
            </a:r>
            <a:r>
              <a:rPr lang="en-GB" dirty="0" err="1" smtClean="0"/>
              <a:t>Mahalli</a:t>
            </a:r>
            <a:r>
              <a:rPr lang="en-GB" dirty="0" smtClean="0"/>
              <a:t> </a:t>
            </a:r>
            <a:r>
              <a:rPr lang="en-GB" dirty="0" err="1"/>
              <a:t>Kaynaklar</a:t>
            </a:r>
            <a:r>
              <a:rPr lang="en-GB" dirty="0"/>
              <a:t> 5 bloke </a:t>
            </a:r>
            <a:r>
              <a:rPr lang="en-GB" dirty="0" err="1"/>
              <a:t>için</a:t>
            </a:r>
            <a:r>
              <a:rPr lang="en-GB" dirty="0"/>
              <a:t> </a:t>
            </a:r>
            <a:r>
              <a:rPr lang="en-GB" dirty="0" err="1"/>
              <a:t>toplam</a:t>
            </a:r>
            <a:r>
              <a:rPr lang="en-GB" dirty="0"/>
              <a:t> 2,423,057.58 TL </a:t>
            </a:r>
            <a:r>
              <a:rPr lang="en-GB" dirty="0" err="1"/>
              <a:t>talep</a:t>
            </a:r>
            <a:endParaRPr lang="en-GB" dirty="0"/>
          </a:p>
          <a:p>
            <a:pPr marL="0" indent="0">
              <a:buNone/>
            </a:pPr>
            <a:r>
              <a:rPr lang="en-GB" dirty="0" err="1"/>
              <a:t>edilmiştir</a:t>
            </a:r>
            <a:r>
              <a:rPr lang="en-GB" dirty="0" smtClean="0"/>
              <a:t>.</a:t>
            </a:r>
            <a:endParaRPr lang="tr-TR" dirty="0" smtClean="0"/>
          </a:p>
          <a:p>
            <a:r>
              <a:rPr lang="tr-TR" dirty="0" smtClean="0"/>
              <a:t>Alt </a:t>
            </a:r>
            <a:r>
              <a:rPr lang="tr-TR" dirty="0"/>
              <a:t>yapısı yapılmadan ve mali kaynağı öngörülmeden Bakan imzası ile 2017</a:t>
            </a:r>
          </a:p>
          <a:p>
            <a:pPr marL="0" indent="0">
              <a:buNone/>
            </a:pPr>
            <a:r>
              <a:rPr lang="tr-TR" dirty="0"/>
              <a:t>yılında tahsis edilip kira sözleşmesi yapılmış olan, 2017 yılından beri</a:t>
            </a:r>
          </a:p>
          <a:p>
            <a:pPr marL="0" indent="0">
              <a:buNone/>
            </a:pPr>
            <a:r>
              <a:rPr lang="tr-TR" dirty="0"/>
              <a:t>sözleşmeleri yenilenmeyen ve kiraları tahsil edilmeyen toplam 209 kira</a:t>
            </a:r>
          </a:p>
          <a:p>
            <a:pPr marL="0" indent="0">
              <a:buNone/>
            </a:pPr>
            <a:r>
              <a:rPr lang="tr-TR" dirty="0"/>
              <a:t>sözleşmesi KKTC Başsavcılığın sözleşme yenilenmemesi ve iptali yönünde</a:t>
            </a:r>
          </a:p>
          <a:p>
            <a:pPr marL="0" indent="0">
              <a:buNone/>
            </a:pPr>
            <a:r>
              <a:rPr lang="tr-TR" dirty="0"/>
              <a:t>görüşü dikkate alınarak sözleşmeleri iptal edilmiştir</a:t>
            </a:r>
            <a:r>
              <a:rPr lang="tr-TR" dirty="0" smtClean="0"/>
              <a:t>.</a:t>
            </a:r>
          </a:p>
          <a:p>
            <a:r>
              <a:rPr lang="tr-TR" dirty="0" smtClean="0"/>
              <a:t>Dönem </a:t>
            </a:r>
            <a:r>
              <a:rPr lang="tr-TR" dirty="0"/>
              <a:t>içerisinde 56 adet ön kira sözleşmesi yükümlülükleri yerine</a:t>
            </a:r>
          </a:p>
          <a:p>
            <a:pPr marL="0" indent="0">
              <a:buNone/>
            </a:pPr>
            <a:r>
              <a:rPr lang="tr-TR" dirty="0"/>
              <a:t>getirilmediği için iptal edilmiştir. 12 adet izinsiz kaçak yapının rayiç bedellerinin</a:t>
            </a:r>
          </a:p>
          <a:p>
            <a:pPr marL="0" indent="0">
              <a:buNone/>
            </a:pPr>
            <a:r>
              <a:rPr lang="tr-TR" dirty="0"/>
              <a:t>belirlenmesi için ilgili daireye yazı yazılmıştır</a:t>
            </a:r>
            <a:r>
              <a:rPr lang="tr-TR" dirty="0" smtClean="0"/>
              <a:t>.</a:t>
            </a:r>
          </a:p>
          <a:p>
            <a:r>
              <a:rPr lang="tr-TR" dirty="0" smtClean="0"/>
              <a:t>Dönem </a:t>
            </a:r>
            <a:r>
              <a:rPr lang="tr-TR" dirty="0"/>
              <a:t>içerisinde toplam 113 adet 33 yıllık sözleşme imzalanmıştır.</a:t>
            </a:r>
            <a:endParaRPr lang="tr-TR" dirty="0" smtClean="0"/>
          </a:p>
          <a:p>
            <a:pPr marL="0" indent="0">
              <a:buNone/>
            </a:pPr>
            <a:endParaRPr lang="en-GB" dirty="0"/>
          </a:p>
        </p:txBody>
      </p:sp>
      <p:sp>
        <p:nvSpPr>
          <p:cNvPr id="2" name="Başlık 1"/>
          <p:cNvSpPr>
            <a:spLocks noGrp="1"/>
          </p:cNvSpPr>
          <p:nvPr>
            <p:ph type="title"/>
          </p:nvPr>
        </p:nvSpPr>
        <p:spPr>
          <a:xfrm>
            <a:off x="914400" y="567715"/>
            <a:ext cx="7772400" cy="1143000"/>
          </a:xfrm>
        </p:spPr>
        <p:txBody>
          <a:bodyPr>
            <a:normAutofit fontScale="90000"/>
          </a:bodyPr>
          <a:lstStyle/>
          <a:p>
            <a:r>
              <a:rPr lang="tr-TR" dirty="0" smtClean="0"/>
              <a:t>Sanayi ile ilgili faaliyetler</a:t>
            </a:r>
            <a:br>
              <a:rPr lang="tr-TR" dirty="0" smtClean="0"/>
            </a:br>
            <a:endParaRPr lang="en-GB" dirty="0"/>
          </a:p>
        </p:txBody>
      </p:sp>
    </p:spTree>
    <p:extLst>
      <p:ext uri="{BB962C8B-B14F-4D97-AF65-F5344CB8AC3E}">
        <p14:creationId xmlns:p14="http://schemas.microsoft.com/office/powerpoint/2010/main" val="339107304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r>
              <a:rPr lang="en-GB" b="1" i="1" u="sng" dirty="0" err="1"/>
              <a:t>Ticaret</a:t>
            </a:r>
            <a:r>
              <a:rPr lang="en-GB" b="1" i="1" u="sng" dirty="0"/>
              <a:t> </a:t>
            </a:r>
            <a:r>
              <a:rPr lang="en-GB" b="1" i="1" u="sng" dirty="0" err="1"/>
              <a:t>Bilgi</a:t>
            </a:r>
            <a:r>
              <a:rPr lang="en-GB" b="1" i="1" u="sng" dirty="0"/>
              <a:t> </a:t>
            </a:r>
            <a:r>
              <a:rPr lang="en-GB" b="1" i="1" u="sng" dirty="0" err="1"/>
              <a:t>Sistem</a:t>
            </a:r>
            <a:r>
              <a:rPr lang="en-GB" dirty="0" err="1"/>
              <a:t>i</a:t>
            </a:r>
            <a:r>
              <a:rPr lang="en-GB" dirty="0"/>
              <a:t> </a:t>
            </a:r>
            <a:r>
              <a:rPr lang="en-GB" dirty="0" err="1"/>
              <a:t>kapsamında</a:t>
            </a:r>
            <a:r>
              <a:rPr lang="en-GB" dirty="0"/>
              <a:t> </a:t>
            </a:r>
            <a:r>
              <a:rPr lang="en-GB" dirty="0" err="1"/>
              <a:t>geliştirilen</a:t>
            </a:r>
            <a:r>
              <a:rPr lang="en-GB" dirty="0"/>
              <a:t> ilk </a:t>
            </a:r>
            <a:r>
              <a:rPr lang="en-GB" dirty="0" err="1"/>
              <a:t>modül</a:t>
            </a:r>
            <a:r>
              <a:rPr lang="en-GB" dirty="0"/>
              <a:t> </a:t>
            </a:r>
            <a:r>
              <a:rPr lang="en-GB" dirty="0" err="1"/>
              <a:t>olan</a:t>
            </a:r>
            <a:r>
              <a:rPr lang="en-GB" dirty="0"/>
              <a:t> Online </a:t>
            </a:r>
            <a:r>
              <a:rPr lang="en-GB" dirty="0" err="1"/>
              <a:t>İthalatçı</a:t>
            </a:r>
            <a:r>
              <a:rPr lang="en-GB" dirty="0"/>
              <a:t> </a:t>
            </a:r>
            <a:r>
              <a:rPr lang="en-GB" dirty="0" err="1"/>
              <a:t>ve</a:t>
            </a:r>
            <a:r>
              <a:rPr lang="en-GB" dirty="0"/>
              <a:t> </a:t>
            </a:r>
            <a:r>
              <a:rPr lang="en-GB" dirty="0" err="1"/>
              <a:t>İhracatçı</a:t>
            </a:r>
            <a:r>
              <a:rPr lang="en-GB" dirty="0"/>
              <a:t> </a:t>
            </a:r>
            <a:r>
              <a:rPr lang="en-GB" dirty="0" err="1" smtClean="0"/>
              <a:t>Belgesi</a:t>
            </a:r>
            <a:r>
              <a:rPr lang="tr-TR" dirty="0" smtClean="0"/>
              <a:t> </a:t>
            </a:r>
            <a:r>
              <a:rPr lang="en-GB" dirty="0" err="1" smtClean="0"/>
              <a:t>modülü</a:t>
            </a:r>
            <a:r>
              <a:rPr lang="en-GB" dirty="0"/>
              <a:t>; </a:t>
            </a:r>
            <a:r>
              <a:rPr lang="en-GB" dirty="0" err="1"/>
              <a:t>Sanayi</a:t>
            </a:r>
            <a:r>
              <a:rPr lang="en-GB" dirty="0"/>
              <a:t> </a:t>
            </a:r>
            <a:r>
              <a:rPr lang="en-GB" dirty="0" err="1"/>
              <a:t>Odası</a:t>
            </a:r>
            <a:r>
              <a:rPr lang="en-GB" dirty="0"/>
              <a:t>, </a:t>
            </a:r>
            <a:r>
              <a:rPr lang="en-GB" dirty="0" err="1"/>
              <a:t>Ticaret</a:t>
            </a:r>
            <a:r>
              <a:rPr lang="en-GB" dirty="0"/>
              <a:t> </a:t>
            </a:r>
            <a:r>
              <a:rPr lang="en-GB" dirty="0" err="1"/>
              <a:t>Odası</a:t>
            </a:r>
            <a:r>
              <a:rPr lang="en-GB" dirty="0"/>
              <a:t>, </a:t>
            </a:r>
            <a:r>
              <a:rPr lang="en-GB" dirty="0" err="1"/>
              <a:t>Esnaf</a:t>
            </a:r>
            <a:r>
              <a:rPr lang="en-GB" dirty="0"/>
              <a:t> </a:t>
            </a:r>
            <a:r>
              <a:rPr lang="en-GB" dirty="0" err="1"/>
              <a:t>ve</a:t>
            </a:r>
            <a:r>
              <a:rPr lang="en-GB" dirty="0"/>
              <a:t> </a:t>
            </a:r>
            <a:r>
              <a:rPr lang="en-GB" dirty="0" err="1"/>
              <a:t>Zanaatkarlar</a:t>
            </a:r>
            <a:r>
              <a:rPr lang="en-GB" dirty="0"/>
              <a:t> </a:t>
            </a:r>
            <a:r>
              <a:rPr lang="en-GB" dirty="0" err="1"/>
              <a:t>Odası</a:t>
            </a:r>
            <a:r>
              <a:rPr lang="en-GB" dirty="0"/>
              <a:t>, </a:t>
            </a:r>
            <a:r>
              <a:rPr lang="en-GB" dirty="0" err="1"/>
              <a:t>Şirketler</a:t>
            </a:r>
            <a:r>
              <a:rPr lang="en-GB" dirty="0"/>
              <a:t> </a:t>
            </a:r>
            <a:r>
              <a:rPr lang="en-GB" dirty="0" err="1"/>
              <a:t>Mukayyitliği</a:t>
            </a:r>
            <a:r>
              <a:rPr lang="en-GB" dirty="0"/>
              <a:t>, </a:t>
            </a:r>
            <a:r>
              <a:rPr lang="en-GB" dirty="0" err="1" smtClean="0"/>
              <a:t>Gelir</a:t>
            </a:r>
            <a:r>
              <a:rPr lang="tr-TR" dirty="0" smtClean="0"/>
              <a:t> </a:t>
            </a:r>
            <a:r>
              <a:rPr lang="en-GB" dirty="0" err="1" smtClean="0"/>
              <a:t>ve</a:t>
            </a:r>
            <a:r>
              <a:rPr lang="en-GB" dirty="0" smtClean="0"/>
              <a:t> </a:t>
            </a:r>
            <a:r>
              <a:rPr lang="en-GB" dirty="0" err="1"/>
              <a:t>Vergi</a:t>
            </a:r>
            <a:r>
              <a:rPr lang="en-GB" dirty="0"/>
              <a:t> </a:t>
            </a:r>
            <a:r>
              <a:rPr lang="en-GB" dirty="0" err="1"/>
              <a:t>Dairesi</a:t>
            </a:r>
            <a:r>
              <a:rPr lang="en-GB" dirty="0"/>
              <a:t> </a:t>
            </a:r>
            <a:r>
              <a:rPr lang="en-GB" dirty="0" err="1"/>
              <a:t>ile</a:t>
            </a:r>
            <a:r>
              <a:rPr lang="en-GB" dirty="0"/>
              <a:t> online </a:t>
            </a:r>
            <a:r>
              <a:rPr lang="en-GB" dirty="0" err="1"/>
              <a:t>entegrasyon</a:t>
            </a:r>
            <a:r>
              <a:rPr lang="en-GB" dirty="0"/>
              <a:t> </a:t>
            </a:r>
            <a:r>
              <a:rPr lang="en-GB" dirty="0" err="1"/>
              <a:t>içeren</a:t>
            </a:r>
            <a:r>
              <a:rPr lang="en-GB" dirty="0"/>
              <a:t> </a:t>
            </a:r>
            <a:r>
              <a:rPr lang="en-GB" dirty="0" err="1"/>
              <a:t>modül</a:t>
            </a:r>
            <a:r>
              <a:rPr lang="en-GB" dirty="0"/>
              <a:t> 04 </a:t>
            </a:r>
            <a:r>
              <a:rPr lang="en-GB" dirty="0" err="1"/>
              <a:t>Ocak</a:t>
            </a:r>
            <a:r>
              <a:rPr lang="en-GB" dirty="0"/>
              <a:t> 2021 </a:t>
            </a:r>
            <a:r>
              <a:rPr lang="en-GB" dirty="0" err="1"/>
              <a:t>tarihinden</a:t>
            </a:r>
            <a:r>
              <a:rPr lang="en-GB" dirty="0"/>
              <a:t> </a:t>
            </a:r>
            <a:r>
              <a:rPr lang="en-GB" dirty="0" err="1" smtClean="0"/>
              <a:t>itibaren</a:t>
            </a:r>
            <a:r>
              <a:rPr lang="tr-TR" dirty="0" smtClean="0"/>
              <a:t> </a:t>
            </a:r>
            <a:r>
              <a:rPr lang="en-GB" dirty="0" err="1" smtClean="0"/>
              <a:t>hizmete</a:t>
            </a:r>
            <a:r>
              <a:rPr lang="en-GB" dirty="0" smtClean="0"/>
              <a:t> </a:t>
            </a:r>
            <a:r>
              <a:rPr lang="en-GB" dirty="0" err="1"/>
              <a:t>girmiştir</a:t>
            </a:r>
            <a:r>
              <a:rPr lang="en-GB" dirty="0"/>
              <a:t>.</a:t>
            </a:r>
          </a:p>
          <a:p>
            <a:r>
              <a:rPr lang="en-GB" dirty="0" smtClean="0"/>
              <a:t>Online </a:t>
            </a:r>
            <a:r>
              <a:rPr lang="en-GB" dirty="0" err="1"/>
              <a:t>izinlerin</a:t>
            </a:r>
            <a:r>
              <a:rPr lang="en-GB" dirty="0"/>
              <a:t> </a:t>
            </a:r>
            <a:r>
              <a:rPr lang="en-GB" dirty="0" err="1"/>
              <a:t>verilebilmesi</a:t>
            </a:r>
            <a:r>
              <a:rPr lang="en-GB" dirty="0"/>
              <a:t> </a:t>
            </a:r>
            <a:r>
              <a:rPr lang="en-GB" dirty="0" err="1"/>
              <a:t>çalışmaları</a:t>
            </a:r>
            <a:r>
              <a:rPr lang="en-GB" dirty="0"/>
              <a:t> </a:t>
            </a:r>
            <a:r>
              <a:rPr lang="en-GB" dirty="0" err="1"/>
              <a:t>kapsamında</a:t>
            </a:r>
            <a:r>
              <a:rPr lang="en-GB" dirty="0"/>
              <a:t>, “Online </a:t>
            </a:r>
            <a:r>
              <a:rPr lang="en-GB" dirty="0" err="1"/>
              <a:t>Araç</a:t>
            </a:r>
            <a:r>
              <a:rPr lang="en-GB" dirty="0"/>
              <a:t> </a:t>
            </a:r>
            <a:r>
              <a:rPr lang="en-GB" dirty="0" err="1"/>
              <a:t>İzinleri</a:t>
            </a:r>
            <a:r>
              <a:rPr lang="en-GB" dirty="0"/>
              <a:t>” </a:t>
            </a:r>
            <a:r>
              <a:rPr lang="en-GB" dirty="0" err="1"/>
              <a:t>modülü</a:t>
            </a:r>
            <a:r>
              <a:rPr lang="en-GB" dirty="0"/>
              <a:t>, “</a:t>
            </a:r>
            <a:r>
              <a:rPr lang="en-GB" dirty="0" smtClean="0"/>
              <a:t>Online</a:t>
            </a:r>
            <a:r>
              <a:rPr lang="tr-TR" dirty="0" smtClean="0"/>
              <a:t> </a:t>
            </a:r>
            <a:r>
              <a:rPr lang="en-GB" dirty="0" err="1" smtClean="0"/>
              <a:t>İhracat</a:t>
            </a:r>
            <a:r>
              <a:rPr lang="en-GB" dirty="0" smtClean="0"/>
              <a:t> </a:t>
            </a:r>
            <a:r>
              <a:rPr lang="en-GB" dirty="0" err="1"/>
              <a:t>izinleri</a:t>
            </a:r>
            <a:r>
              <a:rPr lang="en-GB" dirty="0"/>
              <a:t>” </a:t>
            </a:r>
            <a:r>
              <a:rPr lang="en-GB" dirty="0" err="1"/>
              <a:t>modülü</a:t>
            </a:r>
            <a:r>
              <a:rPr lang="en-GB" dirty="0"/>
              <a:t> </a:t>
            </a:r>
            <a:r>
              <a:rPr lang="en-GB" dirty="0" err="1"/>
              <a:t>ile</a:t>
            </a:r>
            <a:r>
              <a:rPr lang="en-GB" dirty="0"/>
              <a:t> “Online </a:t>
            </a:r>
            <a:r>
              <a:rPr lang="en-GB" dirty="0" err="1"/>
              <a:t>Güney</a:t>
            </a:r>
            <a:r>
              <a:rPr lang="en-GB" dirty="0"/>
              <a:t> </a:t>
            </a:r>
            <a:r>
              <a:rPr lang="en-GB" dirty="0" err="1"/>
              <a:t>Kıbrıs</a:t>
            </a:r>
            <a:r>
              <a:rPr lang="en-GB" dirty="0"/>
              <a:t> </a:t>
            </a:r>
            <a:r>
              <a:rPr lang="en-GB" dirty="0" err="1"/>
              <a:t>İthalat</a:t>
            </a:r>
            <a:r>
              <a:rPr lang="en-GB" dirty="0"/>
              <a:t> </a:t>
            </a:r>
            <a:r>
              <a:rPr lang="en-GB" dirty="0" err="1"/>
              <a:t>ve</a:t>
            </a:r>
            <a:r>
              <a:rPr lang="en-GB" dirty="0"/>
              <a:t> </a:t>
            </a:r>
            <a:r>
              <a:rPr lang="en-GB" dirty="0" err="1"/>
              <a:t>İhracat</a:t>
            </a:r>
            <a:r>
              <a:rPr lang="en-GB" dirty="0"/>
              <a:t> </a:t>
            </a:r>
            <a:r>
              <a:rPr lang="en-GB" dirty="0" err="1"/>
              <a:t>izinleri</a:t>
            </a:r>
            <a:r>
              <a:rPr lang="en-GB" dirty="0"/>
              <a:t>” </a:t>
            </a:r>
            <a:r>
              <a:rPr lang="en-GB" dirty="0" err="1"/>
              <a:t>modülünün</a:t>
            </a:r>
            <a:r>
              <a:rPr lang="en-GB" dirty="0"/>
              <a:t> </a:t>
            </a:r>
            <a:r>
              <a:rPr lang="en-GB" dirty="0" smtClean="0"/>
              <a:t>2021</a:t>
            </a:r>
            <a:r>
              <a:rPr lang="tr-TR" dirty="0" smtClean="0"/>
              <a:t> </a:t>
            </a:r>
            <a:r>
              <a:rPr lang="en-GB" dirty="0" err="1" smtClean="0"/>
              <a:t>yılı</a:t>
            </a:r>
            <a:r>
              <a:rPr lang="en-GB" dirty="0" smtClean="0"/>
              <a:t> </a:t>
            </a:r>
            <a:r>
              <a:rPr lang="en-GB" dirty="0" err="1"/>
              <a:t>sonuna</a:t>
            </a:r>
            <a:r>
              <a:rPr lang="en-GB" dirty="0"/>
              <a:t> </a:t>
            </a:r>
            <a:r>
              <a:rPr lang="en-GB" dirty="0" err="1"/>
              <a:t>kadar</a:t>
            </a:r>
            <a:r>
              <a:rPr lang="en-GB" dirty="0"/>
              <a:t> </a:t>
            </a:r>
            <a:r>
              <a:rPr lang="en-GB" dirty="0" err="1"/>
              <a:t>devreye</a:t>
            </a:r>
            <a:r>
              <a:rPr lang="en-GB" dirty="0"/>
              <a:t> </a:t>
            </a:r>
            <a:r>
              <a:rPr lang="en-GB" dirty="0" err="1" smtClean="0"/>
              <a:t>alın</a:t>
            </a:r>
            <a:r>
              <a:rPr lang="tr-TR" dirty="0" err="1" smtClean="0"/>
              <a:t>acaktır</a:t>
            </a:r>
            <a:r>
              <a:rPr lang="tr-TR" dirty="0" smtClean="0"/>
              <a:t>.</a:t>
            </a:r>
          </a:p>
          <a:p>
            <a:pPr marL="0" indent="0">
              <a:buNone/>
            </a:pPr>
            <a:endParaRPr lang="tr-TR" dirty="0" smtClean="0"/>
          </a:p>
          <a:p>
            <a:r>
              <a:rPr lang="en-GB" dirty="0" err="1"/>
              <a:t>Lefkoşa</a:t>
            </a:r>
            <a:r>
              <a:rPr lang="en-GB" dirty="0"/>
              <a:t>, </a:t>
            </a:r>
            <a:r>
              <a:rPr lang="en-GB" dirty="0" err="1"/>
              <a:t>Gazi</a:t>
            </a:r>
            <a:r>
              <a:rPr lang="en-GB" dirty="0"/>
              <a:t> </a:t>
            </a:r>
            <a:r>
              <a:rPr lang="en-GB" dirty="0" err="1"/>
              <a:t>Mağusa</a:t>
            </a:r>
            <a:r>
              <a:rPr lang="en-GB" dirty="0"/>
              <a:t>, </a:t>
            </a:r>
            <a:r>
              <a:rPr lang="en-GB" dirty="0" err="1"/>
              <a:t>Girne</a:t>
            </a:r>
            <a:r>
              <a:rPr lang="en-GB" dirty="0"/>
              <a:t> </a:t>
            </a:r>
            <a:r>
              <a:rPr lang="en-GB" dirty="0" err="1"/>
              <a:t>ve</a:t>
            </a:r>
            <a:r>
              <a:rPr lang="en-GB" dirty="0"/>
              <a:t> </a:t>
            </a:r>
            <a:r>
              <a:rPr lang="en-GB" dirty="0" err="1"/>
              <a:t>Güzelyurt</a:t>
            </a:r>
            <a:r>
              <a:rPr lang="en-GB" dirty="0"/>
              <a:t> </a:t>
            </a:r>
            <a:r>
              <a:rPr lang="en-GB" dirty="0" err="1"/>
              <a:t>taşra</a:t>
            </a:r>
            <a:r>
              <a:rPr lang="en-GB" dirty="0"/>
              <a:t> </a:t>
            </a:r>
            <a:r>
              <a:rPr lang="en-GB" dirty="0" err="1"/>
              <a:t>örgütü</a:t>
            </a:r>
            <a:r>
              <a:rPr lang="en-GB" dirty="0"/>
              <a:t> </a:t>
            </a:r>
            <a:r>
              <a:rPr lang="en-GB" dirty="0" err="1"/>
              <a:t>olmak</a:t>
            </a:r>
            <a:r>
              <a:rPr lang="en-GB" dirty="0"/>
              <a:t> </a:t>
            </a:r>
            <a:r>
              <a:rPr lang="en-GB" dirty="0" err="1"/>
              <a:t>üzere</a:t>
            </a:r>
            <a:r>
              <a:rPr lang="en-GB" dirty="0"/>
              <a:t> </a:t>
            </a:r>
            <a:r>
              <a:rPr lang="en-GB" dirty="0" err="1"/>
              <a:t>tüm</a:t>
            </a:r>
            <a:r>
              <a:rPr lang="en-GB" dirty="0"/>
              <a:t> </a:t>
            </a:r>
            <a:r>
              <a:rPr lang="en-GB" dirty="0" err="1"/>
              <a:t>ada</a:t>
            </a:r>
            <a:r>
              <a:rPr lang="en-GB" dirty="0"/>
              <a:t> </a:t>
            </a:r>
            <a:r>
              <a:rPr lang="en-GB" dirty="0" err="1"/>
              <a:t>geneli</a:t>
            </a:r>
            <a:r>
              <a:rPr lang="en-GB" dirty="0"/>
              <a:t> </a:t>
            </a:r>
            <a:r>
              <a:rPr lang="en-GB" dirty="0" err="1"/>
              <a:t>fiyat</a:t>
            </a:r>
            <a:r>
              <a:rPr lang="en-GB" dirty="0"/>
              <a:t> </a:t>
            </a:r>
            <a:r>
              <a:rPr lang="en-GB" dirty="0" err="1" smtClean="0"/>
              <a:t>ve</a:t>
            </a:r>
            <a:r>
              <a:rPr lang="tr-TR" dirty="0" smtClean="0"/>
              <a:t> </a:t>
            </a:r>
            <a:r>
              <a:rPr lang="en-GB" dirty="0" err="1" smtClean="0"/>
              <a:t>kalite</a:t>
            </a:r>
            <a:r>
              <a:rPr lang="en-GB" dirty="0" smtClean="0"/>
              <a:t> </a:t>
            </a:r>
            <a:r>
              <a:rPr lang="en-GB" dirty="0" err="1"/>
              <a:t>kontrolü</a:t>
            </a:r>
            <a:r>
              <a:rPr lang="en-GB" dirty="0"/>
              <a:t> </a:t>
            </a:r>
            <a:r>
              <a:rPr lang="en-GB" dirty="0" err="1"/>
              <a:t>yapmaktadır</a:t>
            </a:r>
            <a:r>
              <a:rPr lang="en-GB" dirty="0"/>
              <a:t>.</a:t>
            </a:r>
          </a:p>
          <a:p>
            <a:pPr marL="0" indent="0">
              <a:buNone/>
            </a:pPr>
            <a:endParaRPr lang="tr-TR" dirty="0" smtClean="0"/>
          </a:p>
          <a:p>
            <a:pPr marL="0" indent="0">
              <a:buNone/>
            </a:pPr>
            <a:r>
              <a:rPr lang="en-GB" dirty="0" smtClean="0"/>
              <a:t>OCAK </a:t>
            </a:r>
            <a:r>
              <a:rPr lang="en-GB" dirty="0"/>
              <a:t>– MAYIS 2021 </a:t>
            </a:r>
            <a:r>
              <a:rPr lang="en-GB" dirty="0" err="1"/>
              <a:t>Tarihleri</a:t>
            </a:r>
            <a:r>
              <a:rPr lang="en-GB" dirty="0"/>
              <a:t> </a:t>
            </a:r>
            <a:r>
              <a:rPr lang="en-GB" dirty="0" err="1" smtClean="0"/>
              <a:t>Arası</a:t>
            </a:r>
            <a:r>
              <a:rPr lang="tr-TR" dirty="0" smtClean="0"/>
              <a:t>da</a:t>
            </a:r>
            <a:endParaRPr lang="en-GB" dirty="0"/>
          </a:p>
          <a:p>
            <a:pPr marL="0" indent="0">
              <a:buNone/>
            </a:pPr>
            <a:r>
              <a:rPr lang="en-GB" dirty="0" smtClean="0"/>
              <a:t>DENETLENEN </a:t>
            </a:r>
            <a:r>
              <a:rPr lang="en-GB" dirty="0"/>
              <a:t>İŞYERİ SAYISI : 738</a:t>
            </a:r>
          </a:p>
          <a:p>
            <a:pPr marL="0" indent="0">
              <a:buNone/>
            </a:pPr>
            <a:r>
              <a:rPr lang="en-GB" dirty="0" smtClean="0"/>
              <a:t>KESİLEN </a:t>
            </a:r>
            <a:r>
              <a:rPr lang="en-GB" dirty="0"/>
              <a:t>CEZA TOPLAMI : 44,966,00 TL</a:t>
            </a:r>
          </a:p>
        </p:txBody>
      </p:sp>
      <p:sp>
        <p:nvSpPr>
          <p:cNvPr id="2" name="Başlık 1"/>
          <p:cNvSpPr>
            <a:spLocks noGrp="1"/>
          </p:cNvSpPr>
          <p:nvPr>
            <p:ph type="title"/>
          </p:nvPr>
        </p:nvSpPr>
        <p:spPr/>
        <p:txBody>
          <a:bodyPr/>
          <a:lstStyle/>
          <a:p>
            <a:r>
              <a:rPr lang="tr-TR" dirty="0" smtClean="0"/>
              <a:t>Ticari alanda faaliyetler</a:t>
            </a:r>
            <a:endParaRPr lang="en-GB" dirty="0"/>
          </a:p>
        </p:txBody>
      </p:sp>
    </p:spTree>
    <p:extLst>
      <p:ext uri="{BB962C8B-B14F-4D97-AF65-F5344CB8AC3E}">
        <p14:creationId xmlns:p14="http://schemas.microsoft.com/office/powerpoint/2010/main" val="40358986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51920" y="2420888"/>
            <a:ext cx="4383997" cy="3450696"/>
          </a:xfrm>
        </p:spPr>
        <p:txBody>
          <a:bodyPr>
            <a:normAutofit/>
          </a:bodyPr>
          <a:lstStyle/>
          <a:p>
            <a:r>
              <a:rPr lang="tr-TR" sz="2000" dirty="0" smtClean="0"/>
              <a:t>Teknolojik </a:t>
            </a:r>
            <a:r>
              <a:rPr lang="tr-TR" sz="2000" dirty="0" err="1" smtClean="0"/>
              <a:t>girşimciliği</a:t>
            </a:r>
            <a:r>
              <a:rPr lang="tr-TR" sz="2000" dirty="0" smtClean="0"/>
              <a:t> ve start-</a:t>
            </a:r>
            <a:r>
              <a:rPr lang="tr-TR" sz="2000" dirty="0" err="1" smtClean="0"/>
              <a:t>up</a:t>
            </a:r>
            <a:r>
              <a:rPr lang="tr-TR" sz="2000" dirty="0" smtClean="0"/>
              <a:t> şirketlerin kurulabilmesi için gerekli tüzüklerin uygulamaya </a:t>
            </a:r>
            <a:r>
              <a:rPr lang="tr-TR" sz="2000" dirty="0" err="1" smtClean="0"/>
              <a:t>konusulmasından</a:t>
            </a:r>
            <a:r>
              <a:rPr lang="tr-TR" sz="2000" dirty="0" smtClean="0"/>
              <a:t> sonra ODTÜ kampüsünde </a:t>
            </a:r>
            <a:r>
              <a:rPr lang="tr-TR" sz="2000" dirty="0" err="1" smtClean="0"/>
              <a:t>yeralan</a:t>
            </a:r>
            <a:r>
              <a:rPr lang="tr-TR" sz="2000" dirty="0" smtClean="0"/>
              <a:t> teknopark içerisinde ASELSAN filiz şirketler kurmuştur. KKTC’de enerji sistemleri ve akıllı şebekeler alanında projeler üretilmeye başlamıştır.</a:t>
            </a:r>
            <a:endParaRPr lang="en-GB" sz="2000" dirty="0"/>
          </a:p>
        </p:txBody>
      </p:sp>
      <p:sp>
        <p:nvSpPr>
          <p:cNvPr id="3" name="Başlık 2"/>
          <p:cNvSpPr>
            <a:spLocks noGrp="1"/>
          </p:cNvSpPr>
          <p:nvPr>
            <p:ph type="title"/>
          </p:nvPr>
        </p:nvSpPr>
        <p:spPr/>
        <p:txBody>
          <a:bodyPr>
            <a:normAutofit fontScale="90000"/>
          </a:bodyPr>
          <a:lstStyle/>
          <a:p>
            <a:r>
              <a:rPr lang="en-GB" dirty="0" err="1" smtClean="0"/>
              <a:t>Teknoparklar</a:t>
            </a:r>
            <a:r>
              <a:rPr lang="en-GB" dirty="0" smtClean="0"/>
              <a:t> </a:t>
            </a:r>
            <a:r>
              <a:rPr lang="en-GB" dirty="0" err="1" smtClean="0"/>
              <a:t>ve</a:t>
            </a:r>
            <a:r>
              <a:rPr lang="en-GB" dirty="0" smtClean="0"/>
              <a:t> </a:t>
            </a:r>
            <a:r>
              <a:rPr lang="en-GB" dirty="0" err="1" smtClean="0"/>
              <a:t>Teknolojik</a:t>
            </a:r>
            <a:r>
              <a:rPr lang="en-GB" dirty="0" smtClean="0"/>
              <a:t> G</a:t>
            </a:r>
            <a:r>
              <a:rPr lang="tr-TR" dirty="0" err="1" smtClean="0"/>
              <a:t>irişimcilik</a:t>
            </a:r>
            <a:endParaRPr lang="en-GB" dirty="0"/>
          </a:p>
        </p:txBody>
      </p:sp>
      <p:sp>
        <p:nvSpPr>
          <p:cNvPr id="4" name="AutoShape 2" descr="https://giynikgazetesi.com/wp-content/uploads/2021/03/ASELSA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giynikgazetesi.com/wp-content/uploads/2021/03/ASELSAN.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descr="C:\Users\Müsteşar\Desktop\ASELS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346" y="2132856"/>
            <a:ext cx="3474566"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893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Spor altyapıları için TC ile yapılan görüşmeler sonrasında 23 milyon </a:t>
            </a:r>
            <a:r>
              <a:rPr lang="tr-TR" dirty="0" err="1" smtClean="0"/>
              <a:t>tl</a:t>
            </a:r>
            <a:r>
              <a:rPr lang="tr-TR" dirty="0" smtClean="0"/>
              <a:t> ayrılmıştır. </a:t>
            </a:r>
          </a:p>
          <a:p>
            <a:r>
              <a:rPr lang="tr-TR" dirty="0" smtClean="0"/>
              <a:t>Birçok altyapı çalışmaları başlatılmıştır.</a:t>
            </a:r>
          </a:p>
          <a:p>
            <a:r>
              <a:rPr lang="tr-TR" dirty="0" smtClean="0"/>
              <a:t>Uluslararası müsabaka yapılması için uluslararası girişimler başlatılmıştır. Türkmenistan cumhurbaşkanı Sadır </a:t>
            </a:r>
            <a:r>
              <a:rPr lang="tr-TR" dirty="0" err="1" smtClean="0"/>
              <a:t>Capbarov</a:t>
            </a:r>
            <a:r>
              <a:rPr lang="tr-TR" dirty="0" smtClean="0"/>
              <a:t> İle bu konuda geçtiğimiz hafta </a:t>
            </a:r>
            <a:r>
              <a:rPr lang="tr-TR" dirty="0" err="1" smtClean="0"/>
              <a:t>yüzyüze</a:t>
            </a:r>
            <a:r>
              <a:rPr lang="tr-TR" dirty="0" smtClean="0"/>
              <a:t> görüşülmüş ve bir noktaya gelinmiştir.</a:t>
            </a:r>
            <a:endParaRPr lang="en-GB" dirty="0"/>
          </a:p>
        </p:txBody>
      </p:sp>
      <p:sp>
        <p:nvSpPr>
          <p:cNvPr id="3" name="Başlık 2"/>
          <p:cNvSpPr>
            <a:spLocks noGrp="1"/>
          </p:cNvSpPr>
          <p:nvPr>
            <p:ph type="title"/>
          </p:nvPr>
        </p:nvSpPr>
        <p:spPr/>
        <p:txBody>
          <a:bodyPr/>
          <a:lstStyle/>
          <a:p>
            <a:r>
              <a:rPr lang="tr-TR" dirty="0" smtClean="0"/>
              <a:t>Spor alanındaki faaliyetler</a:t>
            </a:r>
            <a:endParaRPr lang="en-GB" dirty="0"/>
          </a:p>
        </p:txBody>
      </p:sp>
    </p:spTree>
    <p:extLst>
      <p:ext uri="{BB962C8B-B14F-4D97-AF65-F5344CB8AC3E}">
        <p14:creationId xmlns:p14="http://schemas.microsoft.com/office/powerpoint/2010/main" val="2591888627"/>
      </p:ext>
    </p:extLst>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um1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4355976" y="3140967"/>
            <a:ext cx="5364088" cy="1107996"/>
          </a:xfrm>
          <a:prstGeom prst="rect">
            <a:avLst/>
          </a:prstGeom>
        </p:spPr>
        <p:txBody>
          <a:bodyPr wrap="square">
            <a:spAutoFit/>
          </a:bodyPr>
          <a:lstStyle/>
          <a:p>
            <a:r>
              <a:rPr lang="tr-TR" sz="6600" b="1" dirty="0"/>
              <a:t>Teşekkürler</a:t>
            </a:r>
            <a:endParaRPr lang="en-US" sz="6600" b="1" dirty="0"/>
          </a:p>
        </p:txBody>
      </p:sp>
    </p:spTree>
    <p:extLst>
      <p:ext uri="{BB962C8B-B14F-4D97-AF65-F5344CB8AC3E}">
        <p14:creationId xmlns:p14="http://schemas.microsoft.com/office/powerpoint/2010/main" val="333375892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 name="Group 348"/>
          <p:cNvGrpSpPr/>
          <p:nvPr/>
        </p:nvGrpSpPr>
        <p:grpSpPr>
          <a:xfrm>
            <a:off x="349223" y="1611650"/>
            <a:ext cx="8451001" cy="322683"/>
            <a:chOff x="0" y="0"/>
            <a:chExt cx="8450999" cy="322682"/>
          </a:xfrm>
        </p:grpSpPr>
        <p:sp>
          <p:nvSpPr>
            <p:cNvPr id="344" name="Shape 344"/>
            <p:cNvSpPr/>
            <p:nvPr/>
          </p:nvSpPr>
          <p:spPr>
            <a:xfrm>
              <a:off x="0" y="161342"/>
              <a:ext cx="8451000" cy="1"/>
            </a:xfrm>
            <a:prstGeom prst="line">
              <a:avLst/>
            </a:prstGeom>
            <a:noFill/>
            <a:ln w="12700" cap="flat">
              <a:solidFill>
                <a:srgbClr val="FAB701"/>
              </a:solidFill>
              <a:prstDash val="solid"/>
              <a:bevel/>
            </a:ln>
            <a:effectLst/>
          </p:spPr>
          <p:txBody>
            <a:bodyPr wrap="square" lIns="0" tIns="0" rIns="0" bIns="0" numCol="1" anchor="t">
              <a:noAutofit/>
            </a:bodyPr>
            <a:lstStyle/>
            <a:p>
              <a:pPr lvl="0" defTabSz="457200">
                <a:defRPr sz="1200">
                  <a:solidFill>
                    <a:srgbClr val="000000"/>
                  </a:solidFill>
                  <a:latin typeface="+mj-lt"/>
                  <a:ea typeface="+mj-ea"/>
                  <a:cs typeface="+mj-cs"/>
                  <a:sym typeface="Helvetica"/>
                </a:defRPr>
              </a:pPr>
              <a:endParaRPr/>
            </a:p>
          </p:txBody>
        </p:sp>
        <p:grpSp>
          <p:nvGrpSpPr>
            <p:cNvPr id="347" name="Group 347"/>
            <p:cNvGrpSpPr/>
            <p:nvPr/>
          </p:nvGrpSpPr>
          <p:grpSpPr>
            <a:xfrm>
              <a:off x="4064158" y="-1"/>
              <a:ext cx="322683" cy="322684"/>
              <a:chOff x="0" y="0"/>
              <a:chExt cx="322682" cy="322682"/>
            </a:xfrm>
          </p:grpSpPr>
          <p:sp>
            <p:nvSpPr>
              <p:cNvPr id="345" name="Shape 345"/>
              <p:cNvSpPr/>
              <p:nvPr/>
            </p:nvSpPr>
            <p:spPr>
              <a:xfrm rot="2700000">
                <a:off x="47255" y="47255"/>
                <a:ext cx="228172" cy="228172"/>
              </a:xfrm>
              <a:prstGeom prst="rect">
                <a:avLst/>
              </a:prstGeom>
              <a:solidFill>
                <a:srgbClr val="FFFFFF"/>
              </a:solidFill>
              <a:ln w="12700" cap="flat">
                <a:noFill/>
                <a:miter lim="400000"/>
              </a:ln>
              <a:effectLst/>
            </p:spPr>
            <p:txBody>
              <a:bodyPr wrap="square" lIns="0" tIns="0" rIns="0" bIns="0" numCol="1" anchor="ctr">
                <a:noAutofit/>
              </a:bodyPr>
              <a:lstStyle/>
              <a:p>
                <a:pPr lvl="0" algn="ctr">
                  <a:defRPr sz="1200" b="1">
                    <a:solidFill>
                      <a:srgbClr val="000000"/>
                    </a:solidFill>
                    <a:latin typeface="Calibri"/>
                    <a:ea typeface="Calibri"/>
                    <a:cs typeface="Calibri"/>
                    <a:sym typeface="Calibri"/>
                  </a:defRPr>
                </a:pPr>
                <a:endParaRPr/>
              </a:p>
            </p:txBody>
          </p:sp>
          <p:sp>
            <p:nvSpPr>
              <p:cNvPr id="346" name="Shape 346"/>
              <p:cNvSpPr/>
              <p:nvPr/>
            </p:nvSpPr>
            <p:spPr>
              <a:xfrm rot="2700000">
                <a:off x="67055" y="67055"/>
                <a:ext cx="188572" cy="188572"/>
              </a:xfrm>
              <a:prstGeom prst="rect">
                <a:avLst/>
              </a:prstGeom>
              <a:solidFill>
                <a:srgbClr val="FFFFFF"/>
              </a:solidFill>
              <a:ln w="12700" cap="flat">
                <a:solidFill>
                  <a:srgbClr val="FAB701"/>
                </a:solidFill>
                <a:prstDash val="solid"/>
                <a:bevel/>
              </a:ln>
              <a:effectLst/>
            </p:spPr>
            <p:txBody>
              <a:bodyPr wrap="square" lIns="0" tIns="0" rIns="0" bIns="0" numCol="1" anchor="ctr">
                <a:noAutofit/>
              </a:bodyPr>
              <a:lstStyle/>
              <a:p>
                <a:pPr lvl="0" algn="ctr">
                  <a:defRPr sz="1200" b="1">
                    <a:solidFill>
                      <a:srgbClr val="000000"/>
                    </a:solidFill>
                    <a:latin typeface="Calibri"/>
                    <a:ea typeface="Calibri"/>
                    <a:cs typeface="Calibri"/>
                    <a:sym typeface="Calibri"/>
                  </a:defRPr>
                </a:pPr>
                <a:endParaRPr/>
              </a:p>
            </p:txBody>
          </p:sp>
        </p:grpSp>
      </p:grpSp>
      <p:sp>
        <p:nvSpPr>
          <p:cNvPr id="349" name="Shape 349"/>
          <p:cNvSpPr/>
          <p:nvPr/>
        </p:nvSpPr>
        <p:spPr>
          <a:xfrm>
            <a:off x="-1" y="719888"/>
            <a:ext cx="9144001" cy="774900"/>
          </a:xfrm>
          <a:prstGeom prst="rect">
            <a:avLst/>
          </a:prstGeom>
          <a:ln w="12700">
            <a:miter lim="400000"/>
          </a:ln>
          <a:extLst>
            <a:ext uri="{C572A759-6A51-4108-AA02-DFA0A04FC94B}">
              <ma14:wrappingTextBoxFlag xmlns:ma14="http://schemas.microsoft.com/office/mac/drawingml/2011/main" xmlns="" val="1"/>
            </a:ext>
          </a:extLst>
        </p:spPr>
        <p:txBody>
          <a:bodyPr lIns="215999" tIns="215999" rIns="215999" bIns="215999">
            <a:spAutoFit/>
          </a:bodyPr>
          <a:lstStyle/>
          <a:p>
            <a:pPr lvl="0" algn="ctr" defTabSz="1218987">
              <a:lnSpc>
                <a:spcPct val="85000"/>
              </a:lnSpc>
              <a:defRPr sz="1800">
                <a:solidFill>
                  <a:srgbClr val="000000"/>
                </a:solidFill>
              </a:defRPr>
            </a:pPr>
            <a:r>
              <a:rPr sz="2400" spc="-50" dirty="0" err="1" smtClean="0">
                <a:solidFill>
                  <a:srgbClr val="FFC000"/>
                </a:solidFill>
                <a:latin typeface="Franklin Gothic Medium"/>
                <a:ea typeface="Franklin Gothic Medium"/>
                <a:cs typeface="Franklin Gothic Medium"/>
                <a:sym typeface="Franklin Gothic Medium"/>
              </a:rPr>
              <a:t>Avrupa’daki</a:t>
            </a:r>
            <a:r>
              <a:rPr sz="2400" spc="-50" dirty="0" smtClean="0">
                <a:solidFill>
                  <a:srgbClr val="FFC000"/>
                </a:solidFill>
                <a:latin typeface="Franklin Gothic Medium"/>
                <a:ea typeface="Franklin Gothic Medium"/>
                <a:cs typeface="Franklin Gothic Medium"/>
                <a:sym typeface="Franklin Gothic Medium"/>
              </a:rPr>
              <a:t> </a:t>
            </a:r>
            <a:r>
              <a:rPr sz="2400" spc="-50" dirty="0" err="1">
                <a:solidFill>
                  <a:srgbClr val="FFC000"/>
                </a:solidFill>
                <a:latin typeface="Franklin Gothic Medium"/>
                <a:ea typeface="Franklin Gothic Medium"/>
                <a:cs typeface="Franklin Gothic Medium"/>
                <a:sym typeface="Franklin Gothic Medium"/>
              </a:rPr>
              <a:t>en</a:t>
            </a:r>
            <a:r>
              <a:rPr sz="2400" spc="-50" dirty="0">
                <a:solidFill>
                  <a:srgbClr val="FFC000"/>
                </a:solidFill>
                <a:latin typeface="Franklin Gothic Medium"/>
                <a:ea typeface="Franklin Gothic Medium"/>
                <a:cs typeface="Franklin Gothic Medium"/>
                <a:sym typeface="Franklin Gothic Medium"/>
              </a:rPr>
              <a:t> </a:t>
            </a:r>
            <a:r>
              <a:rPr sz="2400" spc="-50" dirty="0" err="1">
                <a:solidFill>
                  <a:srgbClr val="FFC000"/>
                </a:solidFill>
                <a:latin typeface="Franklin Gothic Medium"/>
                <a:ea typeface="Franklin Gothic Medium"/>
                <a:cs typeface="Franklin Gothic Medium"/>
                <a:sym typeface="Franklin Gothic Medium"/>
              </a:rPr>
              <a:t>büyük</a:t>
            </a:r>
            <a:r>
              <a:rPr sz="2400" spc="-50" dirty="0">
                <a:solidFill>
                  <a:srgbClr val="FFC000"/>
                </a:solidFill>
                <a:latin typeface="Franklin Gothic Medium"/>
                <a:ea typeface="Franklin Gothic Medium"/>
                <a:cs typeface="Franklin Gothic Medium"/>
                <a:sym typeface="Franklin Gothic Medium"/>
              </a:rPr>
              <a:t> </a:t>
            </a:r>
            <a:r>
              <a:rPr sz="2400" spc="-50" dirty="0" err="1">
                <a:solidFill>
                  <a:srgbClr val="FFC000"/>
                </a:solidFill>
                <a:latin typeface="Franklin Gothic Medium"/>
                <a:ea typeface="Franklin Gothic Medium"/>
                <a:cs typeface="Franklin Gothic Medium"/>
                <a:sym typeface="Franklin Gothic Medium"/>
              </a:rPr>
              <a:t>gerilemelerden</a:t>
            </a:r>
            <a:r>
              <a:rPr sz="2400" spc="-50" dirty="0">
                <a:solidFill>
                  <a:srgbClr val="FFC000"/>
                </a:solidFill>
                <a:latin typeface="Franklin Gothic Medium"/>
                <a:ea typeface="Franklin Gothic Medium"/>
                <a:cs typeface="Franklin Gothic Medium"/>
                <a:sym typeface="Franklin Gothic Medium"/>
              </a:rPr>
              <a:t> </a:t>
            </a:r>
            <a:r>
              <a:rPr sz="2400" spc="-50" dirty="0" err="1">
                <a:solidFill>
                  <a:srgbClr val="FFC000"/>
                </a:solidFill>
                <a:latin typeface="Franklin Gothic Medium"/>
                <a:ea typeface="Franklin Gothic Medium"/>
                <a:cs typeface="Franklin Gothic Medium"/>
                <a:sym typeface="Franklin Gothic Medium"/>
              </a:rPr>
              <a:t>biri</a:t>
            </a:r>
            <a:endParaRPr sz="2400" spc="-50" dirty="0">
              <a:solidFill>
                <a:srgbClr val="FFC000"/>
              </a:solidFill>
              <a:latin typeface="Franklin Gothic Medium"/>
              <a:ea typeface="Franklin Gothic Medium"/>
              <a:cs typeface="Franklin Gothic Medium"/>
              <a:sym typeface="Franklin Gothic Medium"/>
            </a:endParaRPr>
          </a:p>
        </p:txBody>
      </p:sp>
      <p:sp>
        <p:nvSpPr>
          <p:cNvPr id="350" name="Shape 350"/>
          <p:cNvSpPr/>
          <p:nvPr/>
        </p:nvSpPr>
        <p:spPr>
          <a:xfrm>
            <a:off x="3934421" y="2095674"/>
            <a:ext cx="1443210"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b="1">
                <a:solidFill>
                  <a:srgbClr val="000000"/>
                </a:solidFill>
                <a:latin typeface="Trebuchet MS"/>
                <a:ea typeface="Trebuchet MS"/>
                <a:cs typeface="Trebuchet MS"/>
                <a:sym typeface="Trebuchet MS"/>
              </a:defRPr>
            </a:lvl1pPr>
          </a:lstStyle>
          <a:p>
            <a:pPr lvl="0">
              <a:defRPr sz="1800" b="0"/>
            </a:pPr>
            <a:r>
              <a:rPr sz="1100" b="1"/>
              <a:t>Reel GSYH Büyümesi</a:t>
            </a:r>
          </a:p>
        </p:txBody>
      </p:sp>
      <p:sp>
        <p:nvSpPr>
          <p:cNvPr id="351" name="Shape 351"/>
          <p:cNvSpPr>
            <a:spLocks noGrp="1"/>
          </p:cNvSpPr>
          <p:nvPr>
            <p:ph type="sldNum" sz="quarter" idx="4294967295"/>
          </p:nvPr>
        </p:nvSpPr>
        <p:spPr>
          <a:xfrm>
            <a:off x="6457950" y="6356351"/>
            <a:ext cx="2057400"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b="0">
                <a:solidFill>
                  <a:srgbClr val="000000"/>
                </a:solidFill>
              </a:defRPr>
            </a:pPr>
            <a:fld id="{86CB4B4D-7CA3-9044-876B-883B54F8677D}" type="slidenum">
              <a:rPr sz="1200" b="1">
                <a:solidFill>
                  <a:srgbClr val="888888"/>
                </a:solidFill>
              </a:rPr>
              <a:t>4</a:t>
            </a:fld>
            <a:endParaRPr sz="1200" b="1">
              <a:solidFill>
                <a:srgbClr val="888888"/>
              </a:solidFill>
            </a:endParaRPr>
          </a:p>
        </p:txBody>
      </p:sp>
      <p:graphicFrame>
        <p:nvGraphicFramePr>
          <p:cNvPr id="12" name="Chart 11">
            <a:extLst>
              <a:ext uri="{FF2B5EF4-FFF2-40B4-BE49-F238E27FC236}">
                <a16:creationId xmlns="" xmlns:a16="http://schemas.microsoft.com/office/drawing/2014/main" id="{0A294CD2-4B97-45CA-8413-82BE5B5981E1}"/>
              </a:ext>
            </a:extLst>
          </p:cNvPr>
          <p:cNvGraphicFramePr>
            <a:graphicFrameLocks/>
          </p:cNvGraphicFramePr>
          <p:nvPr>
            <p:extLst>
              <p:ext uri="{D42A27DB-BD31-4B8C-83A1-F6EECF244321}">
                <p14:modId xmlns:p14="http://schemas.microsoft.com/office/powerpoint/2010/main" val="3271720140"/>
              </p:ext>
            </p:extLst>
          </p:nvPr>
        </p:nvGraphicFramePr>
        <p:xfrm>
          <a:off x="1095933" y="2039676"/>
          <a:ext cx="7224264" cy="36830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16958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 name="Group 359"/>
          <p:cNvGrpSpPr/>
          <p:nvPr/>
        </p:nvGrpSpPr>
        <p:grpSpPr>
          <a:xfrm>
            <a:off x="349223" y="1611650"/>
            <a:ext cx="8451001" cy="322683"/>
            <a:chOff x="0" y="0"/>
            <a:chExt cx="8450999" cy="322682"/>
          </a:xfrm>
        </p:grpSpPr>
        <p:sp>
          <p:nvSpPr>
            <p:cNvPr id="355" name="Shape 355"/>
            <p:cNvSpPr/>
            <p:nvPr/>
          </p:nvSpPr>
          <p:spPr>
            <a:xfrm>
              <a:off x="0" y="161342"/>
              <a:ext cx="8451000" cy="1"/>
            </a:xfrm>
            <a:prstGeom prst="line">
              <a:avLst/>
            </a:prstGeom>
            <a:noFill/>
            <a:ln w="12700" cap="flat">
              <a:solidFill>
                <a:srgbClr val="FAB701"/>
              </a:solidFill>
              <a:prstDash val="solid"/>
              <a:bevel/>
            </a:ln>
            <a:effectLst/>
          </p:spPr>
          <p:txBody>
            <a:bodyPr wrap="square" lIns="0" tIns="0" rIns="0" bIns="0" numCol="1" anchor="t">
              <a:noAutofit/>
            </a:bodyPr>
            <a:lstStyle/>
            <a:p>
              <a:pPr lvl="0" defTabSz="457200">
                <a:defRPr sz="1200">
                  <a:solidFill>
                    <a:srgbClr val="000000"/>
                  </a:solidFill>
                  <a:latin typeface="+mj-lt"/>
                  <a:ea typeface="+mj-ea"/>
                  <a:cs typeface="+mj-cs"/>
                  <a:sym typeface="Helvetica"/>
                </a:defRPr>
              </a:pPr>
              <a:endParaRPr/>
            </a:p>
          </p:txBody>
        </p:sp>
        <p:grpSp>
          <p:nvGrpSpPr>
            <p:cNvPr id="358" name="Group 358"/>
            <p:cNvGrpSpPr/>
            <p:nvPr/>
          </p:nvGrpSpPr>
          <p:grpSpPr>
            <a:xfrm>
              <a:off x="4064158" y="-1"/>
              <a:ext cx="322683" cy="322684"/>
              <a:chOff x="0" y="0"/>
              <a:chExt cx="322682" cy="322682"/>
            </a:xfrm>
          </p:grpSpPr>
          <p:sp>
            <p:nvSpPr>
              <p:cNvPr id="356" name="Shape 356"/>
              <p:cNvSpPr/>
              <p:nvPr/>
            </p:nvSpPr>
            <p:spPr>
              <a:xfrm rot="2700000">
                <a:off x="47255" y="47255"/>
                <a:ext cx="228172" cy="228172"/>
              </a:xfrm>
              <a:prstGeom prst="rect">
                <a:avLst/>
              </a:prstGeom>
              <a:solidFill>
                <a:srgbClr val="FFFFFF"/>
              </a:solidFill>
              <a:ln w="12700" cap="flat">
                <a:noFill/>
                <a:miter lim="400000"/>
              </a:ln>
              <a:effectLst/>
            </p:spPr>
            <p:txBody>
              <a:bodyPr wrap="square" lIns="0" tIns="0" rIns="0" bIns="0" numCol="1" anchor="ctr">
                <a:noAutofit/>
              </a:bodyPr>
              <a:lstStyle/>
              <a:p>
                <a:pPr lvl="0" algn="ctr">
                  <a:defRPr sz="1200" b="1">
                    <a:solidFill>
                      <a:srgbClr val="000000"/>
                    </a:solidFill>
                    <a:latin typeface="Calibri"/>
                    <a:ea typeface="Calibri"/>
                    <a:cs typeface="Calibri"/>
                    <a:sym typeface="Calibri"/>
                  </a:defRPr>
                </a:pPr>
                <a:endParaRPr/>
              </a:p>
            </p:txBody>
          </p:sp>
          <p:sp>
            <p:nvSpPr>
              <p:cNvPr id="357" name="Shape 357"/>
              <p:cNvSpPr/>
              <p:nvPr/>
            </p:nvSpPr>
            <p:spPr>
              <a:xfrm rot="2700000">
                <a:off x="67055" y="67055"/>
                <a:ext cx="188572" cy="188572"/>
              </a:xfrm>
              <a:prstGeom prst="rect">
                <a:avLst/>
              </a:prstGeom>
              <a:solidFill>
                <a:srgbClr val="FFFFFF"/>
              </a:solidFill>
              <a:ln w="12700" cap="flat">
                <a:solidFill>
                  <a:srgbClr val="FAB701"/>
                </a:solidFill>
                <a:prstDash val="solid"/>
                <a:bevel/>
              </a:ln>
              <a:effectLst/>
            </p:spPr>
            <p:txBody>
              <a:bodyPr wrap="square" lIns="0" tIns="0" rIns="0" bIns="0" numCol="1" anchor="ctr">
                <a:noAutofit/>
              </a:bodyPr>
              <a:lstStyle/>
              <a:p>
                <a:pPr lvl="0" algn="ctr">
                  <a:defRPr sz="1200" b="1">
                    <a:solidFill>
                      <a:srgbClr val="000000"/>
                    </a:solidFill>
                    <a:latin typeface="Calibri"/>
                    <a:ea typeface="Calibri"/>
                    <a:cs typeface="Calibri"/>
                    <a:sym typeface="Calibri"/>
                  </a:defRPr>
                </a:pPr>
                <a:endParaRPr/>
              </a:p>
            </p:txBody>
          </p:sp>
        </p:grpSp>
      </p:grpSp>
      <p:sp>
        <p:nvSpPr>
          <p:cNvPr id="360" name="Shape 360"/>
          <p:cNvSpPr/>
          <p:nvPr/>
        </p:nvSpPr>
        <p:spPr>
          <a:xfrm>
            <a:off x="663187" y="6423345"/>
            <a:ext cx="5483094" cy="2569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just">
              <a:lnSpc>
                <a:spcPct val="107000"/>
              </a:lnSpc>
              <a:spcBef>
                <a:spcPts val="800"/>
              </a:spcBef>
              <a:defRPr sz="1000">
                <a:solidFill>
                  <a:srgbClr val="000000"/>
                </a:solidFill>
                <a:latin typeface="Franklin Gothic Book"/>
                <a:ea typeface="Franklin Gothic Book"/>
                <a:cs typeface="Franklin Gothic Book"/>
                <a:sym typeface="Franklin Gothic Book"/>
              </a:defRPr>
            </a:lvl1pPr>
          </a:lstStyle>
          <a:p>
            <a:pPr lvl="0">
              <a:defRPr sz="1800"/>
            </a:pPr>
            <a:r>
              <a:rPr sz="1000"/>
              <a:t>Kaynak: Dünya Bankası personeli tahminleri, KT ‘İstatistik Kurumu’.</a:t>
            </a:r>
          </a:p>
        </p:txBody>
      </p:sp>
      <p:sp>
        <p:nvSpPr>
          <p:cNvPr id="362" name="Shape 362"/>
          <p:cNvSpPr/>
          <p:nvPr/>
        </p:nvSpPr>
        <p:spPr>
          <a:xfrm>
            <a:off x="343778" y="788589"/>
            <a:ext cx="8450999"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defRPr sz="1800">
                <a:solidFill>
                  <a:srgbClr val="000000"/>
                </a:solidFill>
              </a:defRPr>
            </a:pPr>
            <a:r>
              <a:rPr lang="tr-TR" sz="2400" spc="-50" dirty="0" err="1" smtClean="0">
                <a:solidFill>
                  <a:srgbClr val="FFCA08"/>
                </a:solidFill>
                <a:latin typeface="Franklin Gothic Medium"/>
                <a:ea typeface="Franklin Gothic Medium"/>
                <a:cs typeface="Franklin Gothic Medium"/>
                <a:sym typeface="Franklin Gothic Medium"/>
              </a:rPr>
              <a:t>Pandemi</a:t>
            </a:r>
            <a:r>
              <a:rPr lang="tr-TR" sz="2400" spc="-50" dirty="0" smtClean="0">
                <a:solidFill>
                  <a:srgbClr val="FFCA08"/>
                </a:solidFill>
                <a:latin typeface="Franklin Gothic Medium"/>
                <a:ea typeface="Franklin Gothic Medium"/>
                <a:cs typeface="Franklin Gothic Medium"/>
                <a:sym typeface="Franklin Gothic Medium"/>
              </a:rPr>
              <a:t>, h</a:t>
            </a:r>
            <a:r>
              <a:rPr sz="2400" spc="-50" dirty="0" err="1" smtClean="0">
                <a:solidFill>
                  <a:srgbClr val="FFCA08"/>
                </a:solidFill>
                <a:latin typeface="Franklin Gothic Medium"/>
                <a:ea typeface="Franklin Gothic Medium"/>
                <a:cs typeface="Franklin Gothic Medium"/>
                <a:sym typeface="Franklin Gothic Medium"/>
              </a:rPr>
              <a:t>alihazırda</a:t>
            </a:r>
            <a:r>
              <a:rPr sz="2400" spc="-50" dirty="0" smtClean="0">
                <a:solidFill>
                  <a:srgbClr val="FFCA08"/>
                </a:solidFill>
                <a:latin typeface="Franklin Gothic Medium"/>
                <a:ea typeface="Franklin Gothic Medium"/>
                <a:cs typeface="Franklin Gothic Medium"/>
                <a:sym typeface="Franklin Gothic Medium"/>
              </a:rPr>
              <a:t> </a:t>
            </a:r>
            <a:r>
              <a:rPr sz="2400" spc="-50" dirty="0" err="1">
                <a:solidFill>
                  <a:srgbClr val="FFCA08"/>
                </a:solidFill>
                <a:latin typeface="Franklin Gothic Medium"/>
                <a:ea typeface="Franklin Gothic Medium"/>
                <a:cs typeface="Franklin Gothic Medium"/>
                <a:sym typeface="Franklin Gothic Medium"/>
              </a:rPr>
              <a:t>kırılgan</a:t>
            </a:r>
            <a:r>
              <a:rPr sz="2400" spc="-50" dirty="0">
                <a:solidFill>
                  <a:srgbClr val="FFCA08"/>
                </a:solidFill>
                <a:latin typeface="Franklin Gothic Medium"/>
                <a:ea typeface="Franklin Gothic Medium"/>
                <a:cs typeface="Franklin Gothic Medium"/>
                <a:sym typeface="Franklin Gothic Medium"/>
              </a:rPr>
              <a:t> </a:t>
            </a:r>
            <a:r>
              <a:rPr sz="2400" spc="-50" dirty="0" err="1">
                <a:solidFill>
                  <a:srgbClr val="FFCA08"/>
                </a:solidFill>
                <a:latin typeface="Franklin Gothic Medium"/>
                <a:ea typeface="Franklin Gothic Medium"/>
                <a:cs typeface="Franklin Gothic Medium"/>
                <a:sym typeface="Franklin Gothic Medium"/>
              </a:rPr>
              <a:t>olan</a:t>
            </a:r>
            <a:r>
              <a:rPr sz="2400" spc="-50" dirty="0">
                <a:solidFill>
                  <a:srgbClr val="FFCA08"/>
                </a:solidFill>
                <a:latin typeface="Franklin Gothic Medium"/>
                <a:ea typeface="Franklin Gothic Medium"/>
                <a:cs typeface="Franklin Gothic Medium"/>
                <a:sym typeface="Franklin Gothic Medium"/>
              </a:rPr>
              <a:t> </a:t>
            </a:r>
            <a:r>
              <a:rPr sz="2400" spc="-50" dirty="0" err="1">
                <a:solidFill>
                  <a:srgbClr val="FFCA08"/>
                </a:solidFill>
                <a:latin typeface="Franklin Gothic Medium"/>
                <a:ea typeface="Franklin Gothic Medium"/>
                <a:cs typeface="Franklin Gothic Medium"/>
                <a:sym typeface="Franklin Gothic Medium"/>
              </a:rPr>
              <a:t>ve</a:t>
            </a:r>
            <a:r>
              <a:rPr sz="2400" spc="-50" dirty="0">
                <a:solidFill>
                  <a:srgbClr val="FFCA08"/>
                </a:solidFill>
                <a:latin typeface="Franklin Gothic Medium"/>
                <a:ea typeface="Franklin Gothic Medium"/>
                <a:cs typeface="Franklin Gothic Medium"/>
                <a:sym typeface="Franklin Gothic Medium"/>
              </a:rPr>
              <a:t> </a:t>
            </a:r>
            <a:r>
              <a:rPr sz="2400" spc="-50" dirty="0" err="1">
                <a:solidFill>
                  <a:srgbClr val="FFCA08"/>
                </a:solidFill>
                <a:latin typeface="Franklin Gothic Medium"/>
                <a:ea typeface="Franklin Gothic Medium"/>
                <a:cs typeface="Franklin Gothic Medium"/>
                <a:sym typeface="Franklin Gothic Medium"/>
              </a:rPr>
              <a:t>yavaşlama</a:t>
            </a:r>
            <a:r>
              <a:rPr sz="2400" spc="-50" dirty="0">
                <a:solidFill>
                  <a:srgbClr val="FFCA08"/>
                </a:solidFill>
                <a:latin typeface="Franklin Gothic Medium"/>
                <a:ea typeface="Franklin Gothic Medium"/>
                <a:cs typeface="Franklin Gothic Medium"/>
                <a:sym typeface="Franklin Gothic Medium"/>
              </a:rPr>
              <a:t> </a:t>
            </a:r>
            <a:r>
              <a:rPr sz="2400" spc="-50" dirty="0" err="1">
                <a:solidFill>
                  <a:srgbClr val="002F4F"/>
                </a:solidFill>
                <a:latin typeface="Franklin Gothic Medium"/>
                <a:ea typeface="Franklin Gothic Medium"/>
                <a:cs typeface="Franklin Gothic Medium"/>
                <a:sym typeface="Franklin Gothic Medium"/>
              </a:rPr>
              <a:t>yaşayan</a:t>
            </a:r>
            <a:r>
              <a:rPr sz="2400" spc="-50" dirty="0">
                <a:solidFill>
                  <a:srgbClr val="002F4F"/>
                </a:solidFill>
                <a:latin typeface="Franklin Gothic Medium"/>
                <a:ea typeface="Franklin Gothic Medium"/>
                <a:cs typeface="Franklin Gothic Medium"/>
                <a:sym typeface="Franklin Gothic Medium"/>
              </a:rPr>
              <a:t> </a:t>
            </a:r>
            <a:r>
              <a:rPr sz="2400" spc="-50" dirty="0" err="1">
                <a:solidFill>
                  <a:srgbClr val="002F4F"/>
                </a:solidFill>
                <a:latin typeface="Franklin Gothic Medium"/>
                <a:ea typeface="Franklin Gothic Medium"/>
                <a:cs typeface="Franklin Gothic Medium"/>
                <a:sym typeface="Franklin Gothic Medium"/>
              </a:rPr>
              <a:t>ekonominin</a:t>
            </a:r>
            <a:r>
              <a:rPr sz="2400" spc="-50" dirty="0">
                <a:solidFill>
                  <a:srgbClr val="002F4F"/>
                </a:solidFill>
                <a:latin typeface="Franklin Gothic Medium"/>
                <a:ea typeface="Franklin Gothic Medium"/>
                <a:cs typeface="Franklin Gothic Medium"/>
                <a:sym typeface="Franklin Gothic Medium"/>
              </a:rPr>
              <a:t> </a:t>
            </a:r>
            <a:r>
              <a:rPr sz="2400" spc="-50" dirty="0" err="1">
                <a:solidFill>
                  <a:srgbClr val="002F4F"/>
                </a:solidFill>
                <a:latin typeface="Franklin Gothic Medium"/>
                <a:ea typeface="Franklin Gothic Medium"/>
                <a:cs typeface="Franklin Gothic Medium"/>
                <a:sym typeface="Franklin Gothic Medium"/>
              </a:rPr>
              <a:t>durumunu</a:t>
            </a:r>
            <a:r>
              <a:rPr sz="2400" spc="-50" dirty="0">
                <a:solidFill>
                  <a:srgbClr val="002F4F"/>
                </a:solidFill>
                <a:latin typeface="Franklin Gothic Medium"/>
                <a:ea typeface="Franklin Gothic Medium"/>
                <a:cs typeface="Franklin Gothic Medium"/>
                <a:sym typeface="Franklin Gothic Medium"/>
              </a:rPr>
              <a:t> </a:t>
            </a:r>
            <a:r>
              <a:rPr sz="2400" spc="-50" dirty="0" err="1">
                <a:solidFill>
                  <a:srgbClr val="002F4F"/>
                </a:solidFill>
                <a:latin typeface="Franklin Gothic Medium"/>
                <a:ea typeface="Franklin Gothic Medium"/>
                <a:cs typeface="Franklin Gothic Medium"/>
                <a:sym typeface="Franklin Gothic Medium"/>
              </a:rPr>
              <a:t>kötüleştirdi</a:t>
            </a:r>
            <a:r>
              <a:rPr sz="2400" spc="-50" dirty="0">
                <a:solidFill>
                  <a:srgbClr val="002F4F"/>
                </a:solidFill>
                <a:latin typeface="Franklin Gothic Medium"/>
                <a:ea typeface="Franklin Gothic Medium"/>
                <a:cs typeface="Franklin Gothic Medium"/>
                <a:sym typeface="Franklin Gothic Medium"/>
              </a:rPr>
              <a:t> </a:t>
            </a:r>
          </a:p>
        </p:txBody>
      </p:sp>
      <p:sp>
        <p:nvSpPr>
          <p:cNvPr id="363" name="Shape 363"/>
          <p:cNvSpPr/>
          <p:nvPr/>
        </p:nvSpPr>
        <p:spPr>
          <a:xfrm>
            <a:off x="3404734" y="1984503"/>
            <a:ext cx="2329082"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b="1">
                <a:solidFill>
                  <a:srgbClr val="000000"/>
                </a:solidFill>
                <a:latin typeface="Trebuchet MS"/>
                <a:ea typeface="Trebuchet MS"/>
                <a:cs typeface="Trebuchet MS"/>
                <a:sym typeface="Trebuchet MS"/>
              </a:defRPr>
            </a:lvl1pPr>
          </a:lstStyle>
          <a:p>
            <a:pPr lvl="0">
              <a:defRPr sz="1800" b="0"/>
            </a:pPr>
            <a:r>
              <a:rPr sz="1000" b="1"/>
              <a:t>Reel GSYH büyümesine katkı</a:t>
            </a:r>
          </a:p>
        </p:txBody>
      </p:sp>
      <p:sp>
        <p:nvSpPr>
          <p:cNvPr id="364" name="Shape 364"/>
          <p:cNvSpPr>
            <a:spLocks noGrp="1"/>
          </p:cNvSpPr>
          <p:nvPr>
            <p:ph type="sldNum" sz="quarter" idx="12"/>
          </p:nvPr>
        </p:nvSpPr>
        <p:spPr>
          <a:xfrm>
            <a:off x="6457950" y="6356351"/>
            <a:ext cx="2057400"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b="0">
                <a:solidFill>
                  <a:srgbClr val="000000"/>
                </a:solidFill>
              </a:defRPr>
            </a:pPr>
            <a:fld id="{86CB4B4D-7CA3-9044-876B-883B54F8677D}" type="slidenum">
              <a:rPr sz="1200" b="1">
                <a:solidFill>
                  <a:srgbClr val="888888"/>
                </a:solidFill>
              </a:rPr>
              <a:t>5</a:t>
            </a:fld>
            <a:endParaRPr sz="1200" b="1">
              <a:solidFill>
                <a:srgbClr val="888888"/>
              </a:solidFill>
            </a:endParaRPr>
          </a:p>
        </p:txBody>
      </p:sp>
      <p:graphicFrame>
        <p:nvGraphicFramePr>
          <p:cNvPr id="12" name="Chart 11">
            <a:extLst>
              <a:ext uri="{FF2B5EF4-FFF2-40B4-BE49-F238E27FC236}">
                <a16:creationId xmlns="" xmlns:a16="http://schemas.microsoft.com/office/drawing/2014/main" id="{738410DE-DFA0-4D11-89FC-80DE1053C830}"/>
              </a:ext>
            </a:extLst>
          </p:cNvPr>
          <p:cNvGraphicFramePr>
            <a:graphicFrameLocks/>
          </p:cNvGraphicFramePr>
          <p:nvPr>
            <p:extLst>
              <p:ext uri="{D42A27DB-BD31-4B8C-83A1-F6EECF244321}">
                <p14:modId xmlns:p14="http://schemas.microsoft.com/office/powerpoint/2010/main" val="3641143881"/>
              </p:ext>
            </p:extLst>
          </p:nvPr>
        </p:nvGraphicFramePr>
        <p:xfrm>
          <a:off x="909232" y="2210983"/>
          <a:ext cx="7064299" cy="4121216"/>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2300912283"/>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7993" y="144462"/>
            <a:ext cx="6447501" cy="1320800"/>
          </a:xfrm>
        </p:spPr>
        <p:txBody>
          <a:bodyPr/>
          <a:lstStyle/>
          <a:p>
            <a:r>
              <a:rPr lang="tr-TR" dirty="0" smtClean="0"/>
              <a:t>İş gücü </a:t>
            </a:r>
            <a:r>
              <a:rPr lang="tr-TR" dirty="0"/>
              <a:t>ve İşsizlik</a:t>
            </a:r>
          </a:p>
        </p:txBody>
      </p:sp>
      <p:sp>
        <p:nvSpPr>
          <p:cNvPr id="3" name="Slayt Numarası Yer Tutucusu 2"/>
          <p:cNvSpPr>
            <a:spLocks noGrp="1"/>
          </p:cNvSpPr>
          <p:nvPr>
            <p:ph type="sldNum" sz="quarter" idx="12"/>
          </p:nvPr>
        </p:nvSpPr>
        <p:spPr/>
        <p:txBody>
          <a:bodyPr/>
          <a:lstStyle/>
          <a:p>
            <a:fld id="{60B5E8EF-A073-4898-9D73-F6055339CFFB}" type="slidenum">
              <a:rPr lang="tr-TR" smtClean="0"/>
              <a:t>6</a:t>
            </a:fld>
            <a:endParaRPr lang="tr-TR"/>
          </a:p>
        </p:txBody>
      </p:sp>
      <p:sp>
        <p:nvSpPr>
          <p:cNvPr id="7" name="Dikdörtgen 6"/>
          <p:cNvSpPr/>
          <p:nvPr/>
        </p:nvSpPr>
        <p:spPr>
          <a:xfrm>
            <a:off x="447993" y="6041363"/>
            <a:ext cx="6864801" cy="246221"/>
          </a:xfrm>
          <a:prstGeom prst="rect">
            <a:avLst/>
          </a:prstGeom>
        </p:spPr>
        <p:txBody>
          <a:bodyPr wrap="square">
            <a:spAutoFit/>
          </a:bodyPr>
          <a:lstStyle/>
          <a:p>
            <a:pPr lvl="0"/>
            <a:r>
              <a:rPr lang="tr-TR" sz="1000" dirty="0">
                <a:latin typeface="Times New Roman" panose="02020603050405020304" pitchFamily="18" charset="0"/>
                <a:cs typeface="Times New Roman" panose="02020603050405020304" pitchFamily="18" charset="0"/>
              </a:rPr>
              <a:t>Kaynak: İstatistik </a:t>
            </a:r>
            <a:r>
              <a:rPr lang="tr-TR" sz="1000" dirty="0" smtClean="0">
                <a:latin typeface="Times New Roman" panose="02020603050405020304" pitchFamily="18" charset="0"/>
                <a:cs typeface="Times New Roman" panose="02020603050405020304" pitchFamily="18" charset="0"/>
              </a:rPr>
              <a:t>Kurumu (Hane halkı İş gücü </a:t>
            </a:r>
            <a:r>
              <a:rPr lang="tr-TR" sz="1000" dirty="0" smtClean="0">
                <a:latin typeface="Times New Roman" panose="02020603050405020304" pitchFamily="18" charset="0"/>
                <a:cs typeface="Times New Roman" panose="02020603050405020304" pitchFamily="18" charset="0"/>
              </a:rPr>
              <a:t>Anketi)</a:t>
            </a:r>
            <a:endParaRPr lang="tr-TR" sz="1000" dirty="0">
              <a:latin typeface="Times New Roman" panose="02020603050405020304" pitchFamily="18" charset="0"/>
              <a:cs typeface="Times New Roman" panose="02020603050405020304" pitchFamily="18" charset="0"/>
            </a:endParaRPr>
          </a:p>
        </p:txBody>
      </p:sp>
      <p:graphicFrame>
        <p:nvGraphicFramePr>
          <p:cNvPr id="6" name="Grafik 2"/>
          <p:cNvGraphicFramePr>
            <a:graphicFrameLocks/>
          </p:cNvGraphicFramePr>
          <p:nvPr>
            <p:extLst>
              <p:ext uri="{D42A27DB-BD31-4B8C-83A1-F6EECF244321}">
                <p14:modId xmlns:p14="http://schemas.microsoft.com/office/powerpoint/2010/main" val="3459396225"/>
              </p:ext>
            </p:extLst>
          </p:nvPr>
        </p:nvGraphicFramePr>
        <p:xfrm>
          <a:off x="224532" y="804862"/>
          <a:ext cx="8667948" cy="4813069"/>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383949663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B5E8EF-A073-4898-9D73-F6055339CFFB}" type="slidenum">
              <a:rPr lang="tr-TR" smtClean="0"/>
              <a:t>7</a:t>
            </a:fld>
            <a:endParaRPr lang="tr-TR"/>
          </a:p>
        </p:txBody>
      </p:sp>
      <p:sp>
        <p:nvSpPr>
          <p:cNvPr id="2" name="Başlık 1"/>
          <p:cNvSpPr>
            <a:spLocks noGrp="1"/>
          </p:cNvSpPr>
          <p:nvPr>
            <p:ph type="title"/>
          </p:nvPr>
        </p:nvSpPr>
        <p:spPr/>
        <p:txBody>
          <a:bodyPr>
            <a:normAutofit fontScale="90000"/>
          </a:bodyPr>
          <a:lstStyle/>
          <a:p>
            <a:r>
              <a:rPr lang="tr-TR" dirty="0"/>
              <a:t>İhracatın – İthalatı Karşılama Oranı</a:t>
            </a:r>
            <a:endParaRPr lang="en-GB" dirty="0"/>
          </a:p>
        </p:txBody>
      </p:sp>
      <p:sp>
        <p:nvSpPr>
          <p:cNvPr id="3" name="Rectangle 2"/>
          <p:cNvSpPr/>
          <p:nvPr/>
        </p:nvSpPr>
        <p:spPr>
          <a:xfrm>
            <a:off x="508001" y="5914405"/>
            <a:ext cx="3744936" cy="246221"/>
          </a:xfrm>
          <a:prstGeom prst="rect">
            <a:avLst/>
          </a:prstGeom>
        </p:spPr>
        <p:txBody>
          <a:bodyPr wrap="none">
            <a:spAutoFit/>
          </a:bodyPr>
          <a:lstStyle/>
          <a:p>
            <a:pPr lvl="0"/>
            <a:r>
              <a:rPr lang="tr-TR" sz="1000" dirty="0" smtClean="0">
                <a:solidFill>
                  <a:prstClr val="black"/>
                </a:solidFill>
                <a:latin typeface="Times New Roman" panose="02020603050405020304" pitchFamily="18" charset="0"/>
                <a:cs typeface="Times New Roman" panose="02020603050405020304" pitchFamily="18" charset="0"/>
              </a:rPr>
              <a:t>İthalat toplamı son 15 yıldaki en düşük rakam olarak gerçekleşmiştir.</a:t>
            </a:r>
            <a:endParaRPr lang="en-US" sz="1000" dirty="0">
              <a:solidFill>
                <a:prstClr val="black"/>
              </a:solidFill>
              <a:latin typeface="Times New Roman" panose="02020603050405020304" pitchFamily="18" charset="0"/>
              <a:cs typeface="Times New Roman" panose="02020603050405020304" pitchFamily="18" charset="0"/>
            </a:endParaRPr>
          </a:p>
        </p:txBody>
      </p:sp>
      <p:graphicFrame>
        <p:nvGraphicFramePr>
          <p:cNvPr id="7" name="Grafik 6"/>
          <p:cNvGraphicFramePr>
            <a:graphicFrameLocks/>
          </p:cNvGraphicFramePr>
          <p:nvPr>
            <p:extLst>
              <p:ext uri="{D42A27DB-BD31-4B8C-83A1-F6EECF244321}">
                <p14:modId xmlns:p14="http://schemas.microsoft.com/office/powerpoint/2010/main" val="3425329345"/>
              </p:ext>
            </p:extLst>
          </p:nvPr>
        </p:nvGraphicFramePr>
        <p:xfrm>
          <a:off x="508000" y="2348880"/>
          <a:ext cx="8384480" cy="356552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113020631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492896"/>
            <a:ext cx="8496944" cy="3880773"/>
          </a:xfrm>
        </p:spPr>
        <p:txBody>
          <a:bodyPr>
            <a:normAutofit fontScale="77500" lnSpcReduction="20000"/>
          </a:bodyPr>
          <a:lstStyle/>
          <a:p>
            <a:pPr algn="just"/>
            <a:r>
              <a:rPr lang="tr-TR" dirty="0" smtClean="0">
                <a:solidFill>
                  <a:schemeClr val="tx1"/>
                </a:solidFill>
                <a:latin typeface="Times New Roman" panose="02020603050405020304" pitchFamily="18" charset="0"/>
                <a:cs typeface="Times New Roman" panose="02020603050405020304" pitchFamily="18" charset="0"/>
              </a:rPr>
              <a:t>KKTC 2021 mali yılı bütçesi, 1.980 milyon TL yerel bütçe açığı ve Türkiye </a:t>
            </a:r>
            <a:r>
              <a:rPr lang="tr-TR" dirty="0" smtClean="0">
                <a:solidFill>
                  <a:schemeClr val="tx1"/>
                </a:solidFill>
                <a:latin typeface="Times New Roman" panose="02020603050405020304" pitchFamily="18" charset="0"/>
                <a:cs typeface="Times New Roman" panose="02020603050405020304" pitchFamily="18" charset="0"/>
              </a:rPr>
              <a:t>Cumhuriyeti’nin </a:t>
            </a:r>
            <a:r>
              <a:rPr lang="tr-TR" dirty="0" smtClean="0">
                <a:solidFill>
                  <a:schemeClr val="tx1"/>
                </a:solidFill>
                <a:latin typeface="Times New Roman" panose="02020603050405020304" pitchFamily="18" charset="0"/>
                <a:cs typeface="Times New Roman" panose="02020603050405020304" pitchFamily="18" charset="0"/>
              </a:rPr>
              <a:t>1.150 milyon TL katkı yapılacağı varsayımıyla 830 milyon  TL genel bütçe açığı olarak yasalaşmıştır.</a:t>
            </a:r>
          </a:p>
          <a:p>
            <a:pPr algn="just"/>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Sonrasında, Türkiye Cumhuriyeti ile imzalanan İktisadi ve Mali İşbirliği Anlaşması çerçevesinde bütçe açığına 800 milyon TL katkı öngörülmesine bağlı olarak genel bütçe açığı 830 milyon TL’den 1.180 milyon TL’ye yükselmiştir.</a:t>
            </a:r>
          </a:p>
          <a:p>
            <a:pPr marL="0" indent="0" algn="just">
              <a:buNone/>
            </a:pP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2021 yılı Şubat ayında açıklanan </a:t>
            </a:r>
            <a:r>
              <a:rPr lang="tr-TR" dirty="0">
                <a:solidFill>
                  <a:schemeClr val="tx1"/>
                </a:solidFill>
                <a:latin typeface="Times New Roman" panose="02020603050405020304" pitchFamily="18" charset="0"/>
                <a:cs typeface="Times New Roman" panose="02020603050405020304" pitchFamily="18" charset="0"/>
              </a:rPr>
              <a:t>Covid-19 </a:t>
            </a:r>
            <a:r>
              <a:rPr lang="tr-TR" dirty="0" smtClean="0">
                <a:solidFill>
                  <a:schemeClr val="tx1"/>
                </a:solidFill>
                <a:latin typeface="Times New Roman" panose="02020603050405020304" pitchFamily="18" charset="0"/>
                <a:cs typeface="Times New Roman" panose="02020603050405020304" pitchFamily="18" charset="0"/>
              </a:rPr>
              <a:t>önlem paketinde bütçede öngörülmeyen 400 milyon TL’lik </a:t>
            </a:r>
            <a:r>
              <a:rPr lang="tr-TR" dirty="0" smtClean="0">
                <a:solidFill>
                  <a:schemeClr val="tx1"/>
                </a:solidFill>
                <a:latin typeface="Times New Roman" panose="02020603050405020304" pitchFamily="18" charset="0"/>
                <a:cs typeface="Times New Roman" panose="02020603050405020304" pitchFamily="18" charset="0"/>
              </a:rPr>
              <a:t>tutar, </a:t>
            </a:r>
            <a:r>
              <a:rPr lang="tr-TR" dirty="0" smtClean="0">
                <a:solidFill>
                  <a:schemeClr val="tx1"/>
                </a:solidFill>
                <a:latin typeface="Times New Roman" panose="02020603050405020304" pitchFamily="18" charset="0"/>
                <a:cs typeface="Times New Roman" panose="02020603050405020304" pitchFamily="18" charset="0"/>
              </a:rPr>
              <a:t>alınan ilave Covid-19 tedbirleriyle Haziran ayı itibarıyla 600 milyon TL’ye ulaşmıştır.  </a:t>
            </a:r>
          </a:p>
          <a:p>
            <a:pPr marL="0" indent="0" algn="just">
              <a:buNone/>
            </a:pP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Bu kapsamda Haziran ayı itibarıyla 2021 mali yıl sonu toplam açığımızın 1.780 milyon TL’ye </a:t>
            </a:r>
            <a:r>
              <a:rPr lang="tr-TR" dirty="0" smtClean="0">
                <a:solidFill>
                  <a:schemeClr val="tx1"/>
                </a:solidFill>
                <a:latin typeface="Times New Roman" panose="02020603050405020304" pitchFamily="18" charset="0"/>
                <a:cs typeface="Times New Roman" panose="02020603050405020304" pitchFamily="18" charset="0"/>
              </a:rPr>
              <a:t>ulaşacağı </a:t>
            </a:r>
            <a:r>
              <a:rPr lang="tr-TR" dirty="0" smtClean="0">
                <a:solidFill>
                  <a:schemeClr val="tx1"/>
                </a:solidFill>
                <a:latin typeface="Times New Roman" panose="02020603050405020304" pitchFamily="18" charset="0"/>
                <a:cs typeface="Times New Roman" panose="02020603050405020304" pitchFamily="18" charset="0"/>
              </a:rPr>
              <a:t>tahmin edilmektedir.</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0B5E8EF-A073-4898-9D73-F6055339CFFB}" type="slidenum">
              <a:rPr lang="tr-TR" smtClean="0"/>
              <a:t>8</a:t>
            </a:fld>
            <a:endParaRPr lang="tr-TR"/>
          </a:p>
        </p:txBody>
      </p:sp>
      <p:sp>
        <p:nvSpPr>
          <p:cNvPr id="2" name="Title 1"/>
          <p:cNvSpPr>
            <a:spLocks noGrp="1"/>
          </p:cNvSpPr>
          <p:nvPr>
            <p:ph type="title"/>
          </p:nvPr>
        </p:nvSpPr>
        <p:spPr>
          <a:xfrm>
            <a:off x="508001" y="609601"/>
            <a:ext cx="6447501" cy="744747"/>
          </a:xfrm>
        </p:spPr>
        <p:txBody>
          <a:bodyPr>
            <a:normAutofit fontScale="90000"/>
          </a:bodyPr>
          <a:lstStyle/>
          <a:p>
            <a:r>
              <a:rPr lang="tr-TR" dirty="0" smtClean="0"/>
              <a:t>Kamu maliyesi - 2021 Yılı Bütçe Açığı</a:t>
            </a:r>
            <a:endParaRPr lang="en-US" dirty="0"/>
          </a:p>
        </p:txBody>
      </p:sp>
      <p:pic>
        <p:nvPicPr>
          <p:cNvPr id="5" name="Picture 4" descr="A picture containing screenshot&#10;&#10;Description automatically generated">
            <a:extLst>
              <a:ext uri="{FF2B5EF4-FFF2-40B4-BE49-F238E27FC236}">
                <a16:creationId xmlns:a16="http://schemas.microsoft.com/office/drawing/2014/main" xmlns="" id="{4203C9F3-4CB2-42F1-A6D2-35673BB11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21" t="27878" r="15729" b="30126"/>
          <a:stretch/>
        </p:blipFill>
        <p:spPr>
          <a:xfrm>
            <a:off x="6797468" y="6317610"/>
            <a:ext cx="2376264" cy="540390"/>
          </a:xfrm>
          <a:prstGeom prst="rect">
            <a:avLst/>
          </a:prstGeom>
        </p:spPr>
      </p:pic>
    </p:spTree>
    <p:extLst>
      <p:ext uri="{BB962C8B-B14F-4D97-AF65-F5344CB8AC3E}">
        <p14:creationId xmlns:p14="http://schemas.microsoft.com/office/powerpoint/2010/main" val="389949026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Sonuç</a:t>
            </a:r>
            <a:endParaRPr lang="en-GB" dirty="0"/>
          </a:p>
        </p:txBody>
      </p:sp>
      <p:sp>
        <p:nvSpPr>
          <p:cNvPr id="3" name="Dikdörtgen 2"/>
          <p:cNvSpPr/>
          <p:nvPr/>
        </p:nvSpPr>
        <p:spPr>
          <a:xfrm>
            <a:off x="467544" y="2636912"/>
            <a:ext cx="8521854" cy="3539430"/>
          </a:xfrm>
          <a:prstGeom prst="rect">
            <a:avLst/>
          </a:prstGeom>
        </p:spPr>
        <p:txBody>
          <a:bodyPr wrap="square">
            <a:spAutoFit/>
          </a:bodyPr>
          <a:lstStyle/>
          <a:p>
            <a:r>
              <a:rPr lang="tr-TR" sz="2400" dirty="0" smtClean="0"/>
              <a:t>Üre</a:t>
            </a:r>
            <a:r>
              <a:rPr lang="tr-TR" sz="2000" dirty="0" smtClean="0"/>
              <a:t>tkenliği </a:t>
            </a:r>
            <a:r>
              <a:rPr lang="tr-TR" sz="2000" dirty="0"/>
              <a:t>düşük sektörlerde büyüme eğilimi, yatırımların ve yeni istihdamın düşük seviyede olması sonucunda,  KKTC ekonomisi artık yüksek gelirli bir ekonomi değildir. </a:t>
            </a:r>
            <a:endParaRPr lang="tr-TR" sz="2000" dirty="0"/>
          </a:p>
          <a:p>
            <a:r>
              <a:rPr lang="tr-TR" sz="2000" dirty="0" smtClean="0"/>
              <a:t>KKTC’nin </a:t>
            </a:r>
            <a:r>
              <a:rPr lang="tr-TR" sz="2000" dirty="0"/>
              <a:t>kişi başına </a:t>
            </a:r>
            <a:r>
              <a:rPr lang="tr-TR" sz="2000" dirty="0" smtClean="0"/>
              <a:t>düşen geliri </a:t>
            </a:r>
            <a:r>
              <a:rPr lang="tr-TR" sz="2000" dirty="0"/>
              <a:t>2011 yılından </a:t>
            </a:r>
            <a:r>
              <a:rPr lang="tr-TR" sz="2000" dirty="0" smtClean="0"/>
              <a:t>itibaren düşmektedir. Son 10 yılda kişi başı milli gelire göre fert başında yaklaşık 3500 dolar fakirleştik. </a:t>
            </a:r>
          </a:p>
          <a:p>
            <a:endParaRPr lang="tr-TR" sz="2000" dirty="0"/>
          </a:p>
          <a:p>
            <a:r>
              <a:rPr lang="tr-TR" sz="2000" dirty="0" smtClean="0"/>
              <a:t> Y</a:t>
            </a:r>
            <a:r>
              <a:rPr lang="tr-TR" sz="2000" dirty="0" smtClean="0"/>
              <a:t>apısal </a:t>
            </a:r>
            <a:r>
              <a:rPr lang="tr-TR" sz="2000" dirty="0"/>
              <a:t>sorunlarımız </a:t>
            </a:r>
            <a:r>
              <a:rPr lang="tr-TR" sz="2000" dirty="0" smtClean="0"/>
              <a:t>bizim sadece patinaj ekonomisi içine kısır bir döngüde tutuyor. </a:t>
            </a:r>
          </a:p>
          <a:p>
            <a:endParaRPr lang="tr-TR" sz="2000" dirty="0">
              <a:solidFill>
                <a:srgbClr val="FF0000"/>
              </a:solidFill>
            </a:endParaRPr>
          </a:p>
          <a:p>
            <a:r>
              <a:rPr lang="tr-TR" sz="2000" dirty="0" smtClean="0">
                <a:solidFill>
                  <a:srgbClr val="FF0000"/>
                </a:solidFill>
              </a:rPr>
              <a:t>Rasyonel ve kapsamlı zihinsel bir dönüşüm yapmadığımız taktirde fakirleşmeye devam edeceğiz</a:t>
            </a:r>
            <a:endParaRPr lang="en-GB" sz="2000" dirty="0">
              <a:solidFill>
                <a:srgbClr val="FF0000"/>
              </a:solidFill>
            </a:endParaRPr>
          </a:p>
        </p:txBody>
      </p:sp>
    </p:spTree>
    <p:extLst>
      <p:ext uri="{BB962C8B-B14F-4D97-AF65-F5344CB8AC3E}">
        <p14:creationId xmlns:p14="http://schemas.microsoft.com/office/powerpoint/2010/main" val="23618516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1036</TotalTime>
  <Words>1809</Words>
  <Application>Microsoft Office PowerPoint</Application>
  <PresentationFormat>Ekran Gösterisi (4:3)</PresentationFormat>
  <Paragraphs>215</Paragraphs>
  <Slides>35</Slides>
  <Notes>4</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Dalga Biçimi</vt:lpstr>
      <vt:lpstr>Başbakan Yardımcılığı Ekonomi ve Enerji Bakanlığı 180’inci Gün   Değerlendirme Toplantısı </vt:lpstr>
      <vt:lpstr>Ekonomik durum değerlendirilmesi</vt:lpstr>
      <vt:lpstr>PowerPoint Sunusu</vt:lpstr>
      <vt:lpstr>PowerPoint Sunusu</vt:lpstr>
      <vt:lpstr>PowerPoint Sunusu</vt:lpstr>
      <vt:lpstr>İş gücü ve İşsizlik</vt:lpstr>
      <vt:lpstr>İhracatın – İthalatı Karşılama Oranı</vt:lpstr>
      <vt:lpstr>Kamu maliyesi - 2021 Yılı Bütçe Açığı</vt:lpstr>
      <vt:lpstr>Sonuç</vt:lpstr>
      <vt:lpstr>KKTC YAPISAL SORUNLARIN  </vt:lpstr>
      <vt:lpstr>Orta Gelir Düzeyi Tuzağı</vt:lpstr>
      <vt:lpstr> İstikrarlı Ekonomik Büyüme</vt:lpstr>
      <vt:lpstr> Vizyon  </vt:lpstr>
      <vt:lpstr>PowerPoint Sunusu</vt:lpstr>
      <vt:lpstr>Son 180 gün değerlendirmesi</vt:lpstr>
      <vt:lpstr>Ekonominin planlanması : 2035 Hedefleri Projesi </vt:lpstr>
      <vt:lpstr>Kıyı Anlaşması</vt:lpstr>
      <vt:lpstr>Ekonomik İşbirliği Anlaşması</vt:lpstr>
      <vt:lpstr>İki ülke arasında E-ticaretin artırılması</vt:lpstr>
      <vt:lpstr>İhracat eylem planı hazırlanması </vt:lpstr>
      <vt:lpstr>Anlaşmalı tarımcılık veya sanayicilik modeli geliştirilmesi </vt:lpstr>
      <vt:lpstr>Eğitim ve teknik destek verilmesi </vt:lpstr>
      <vt:lpstr>Fuarlarda teşvik verilmesi </vt:lpstr>
      <vt:lpstr>Kadın ve genç girişimciliğinin artırılması</vt:lpstr>
      <vt:lpstr>Yeni OSB - Güvercinlik</vt:lpstr>
      <vt:lpstr>KIBTEK</vt:lpstr>
      <vt:lpstr>Yenilenebilir Enerji </vt:lpstr>
      <vt:lpstr>Otomasyon ve dijitalleşme</vt:lpstr>
      <vt:lpstr>Yasalar</vt:lpstr>
      <vt:lpstr>Yasalar </vt:lpstr>
      <vt:lpstr>Sanayi ile ilgili faaliyetler </vt:lpstr>
      <vt:lpstr>Ticari alanda faaliyetler</vt:lpstr>
      <vt:lpstr>Teknoparklar ve Teknolojik Girişimcilik</vt:lpstr>
      <vt:lpstr>Spor alanındaki faaliyetler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Müsteşar</dc:creator>
  <cp:lastModifiedBy>Müsteşar</cp:lastModifiedBy>
  <cp:revision>45</cp:revision>
  <dcterms:created xsi:type="dcterms:W3CDTF">2021-06-12T04:26:40Z</dcterms:created>
  <dcterms:modified xsi:type="dcterms:W3CDTF">2021-06-14T04:52:45Z</dcterms:modified>
</cp:coreProperties>
</file>